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8" r:id="rId4"/>
    <p:sldId id="262" r:id="rId5"/>
    <p:sldId id="276" r:id="rId6"/>
    <p:sldId id="269" r:id="rId7"/>
    <p:sldId id="271" r:id="rId8"/>
    <p:sldId id="268" r:id="rId9"/>
    <p:sldId id="266" r:id="rId10"/>
    <p:sldId id="270" r:id="rId11"/>
    <p:sldId id="279" r:id="rId12"/>
    <p:sldId id="264" r:id="rId13"/>
    <p:sldId id="277" r:id="rId14"/>
    <p:sldId id="281" r:id="rId15"/>
    <p:sldId id="282" r:id="rId16"/>
    <p:sldId id="275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4760"/>
    <a:srgbClr val="783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EB4EF1-0602-4C53-9F30-B350254F32E9}" v="1025" dt="2023-12-05T05:53:56.219"/>
    <p1510:client id="{5749792D-F3BA-4272-BC5A-17DEAFBEDDA0}" v="352" dt="2023-11-29T18:40:08.805"/>
    <p1510:client id="{8E44AFCD-7ADC-4335-90E5-79AECEB4B0A8}" v="1572" dt="2023-11-28T23:11:32.100"/>
    <p1510:client id="{936361FC-80BA-4E06-BB41-EEC1516627A8}" v="404" dt="2023-12-05T22:52:52.206"/>
    <p1510:client id="{F4D3477F-9248-417C-9157-F7C97ECBCC34}" v="565" dt="2023-12-05T05:10:24.2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83" y="-34974"/>
            <a:ext cx="9252520" cy="6939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400">
              <a:solidFill>
                <a:srgbClr val="6B6B6B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r>
              <a:rPr lang="pt-BR" sz="1400">
                <a:ea typeface="+mn-lt"/>
                <a:cs typeface="+mn-lt"/>
              </a:rPr>
              <a:t/>
            </a:r>
            <a:br>
              <a:rPr lang="pt-BR" sz="1400">
                <a:ea typeface="+mn-lt"/>
                <a:cs typeface="+mn-lt"/>
              </a:rPr>
            </a:br>
            <a:endParaRPr lang="pt-BR" sz="1100">
              <a:solidFill>
                <a:srgbClr val="000000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1501160"/>
            <a:ext cx="83433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800" dirty="0">
                <a:solidFill>
                  <a:srgbClr val="783048"/>
                </a:solidFill>
                <a:latin typeface="Century Gothic"/>
                <a:cs typeface="Calibri"/>
              </a:rPr>
              <a:t>Novo Reconhecimento normativo</a:t>
            </a:r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 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1E100C7-817B-C5F8-06CE-2E2F8D9A7C2F}"/>
              </a:ext>
            </a:extLst>
          </p:cNvPr>
          <p:cNvSpPr txBox="1"/>
          <p:nvPr/>
        </p:nvSpPr>
        <p:spPr>
          <a:xfrm>
            <a:off x="461863" y="2374640"/>
            <a:ext cx="7436497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800">
                <a:solidFill>
                  <a:srgbClr val="9D4760"/>
                </a:solidFill>
                <a:latin typeface="Century Gothic"/>
              </a:rPr>
              <a:t>Resolução CNJ nº 324/2020</a:t>
            </a:r>
            <a:endParaRPr lang="pt-BR" sz="2800">
              <a:solidFill>
                <a:srgbClr val="9D4760"/>
              </a:solidFill>
              <a:latin typeface="Century Gothic"/>
              <a:cs typeface="Calibri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3F56EBB-2FC3-AA5B-EB85-171C0A8403D0}"/>
              </a:ext>
            </a:extLst>
          </p:cNvPr>
          <p:cNvSpPr txBox="1"/>
          <p:nvPr/>
        </p:nvSpPr>
        <p:spPr>
          <a:xfrm>
            <a:off x="1038955" y="3075057"/>
            <a:ext cx="71798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Diretrizes e normas de Gestão de Memória e de Gestão Documental</a:t>
            </a:r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FA1BC02-9E60-A070-EAA2-99D4D68ED2DB}"/>
              </a:ext>
            </a:extLst>
          </p:cNvPr>
          <p:cNvSpPr txBox="1"/>
          <p:nvPr/>
        </p:nvSpPr>
        <p:spPr>
          <a:xfrm>
            <a:off x="1449399" y="3915822"/>
            <a:ext cx="689056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Define a Gestão da Memória como o conjunto de ações e práticas de preservação, valorização e divulgação da história contida nos documentos, processos, arquivos, </a:t>
            </a:r>
            <a:r>
              <a:rPr lang="pt-BR" sz="2000" b="1" dirty="0">
                <a:solidFill>
                  <a:srgbClr val="9D4760"/>
                </a:solidFill>
                <a:latin typeface="Century Gothic"/>
                <a:cs typeface="Calibri"/>
              </a:rPr>
              <a:t>bibliotecas</a:t>
            </a:r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, </a:t>
            </a:r>
            <a:r>
              <a:rPr lang="pt-BR" sz="2000" b="1" dirty="0">
                <a:solidFill>
                  <a:srgbClr val="9D4760"/>
                </a:solidFill>
                <a:latin typeface="Century Gothic"/>
                <a:cs typeface="Calibri"/>
              </a:rPr>
              <a:t>museus</a:t>
            </a:r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, memoriais, personalidades, objetos e imóveis do Poder Judiciário.</a:t>
            </a:r>
            <a:b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</a:br>
            <a:endParaRPr lang="pt-BR" sz="2000" dirty="0">
              <a:solidFill>
                <a:srgbClr val="9D476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4822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400">
              <a:solidFill>
                <a:srgbClr val="6B6B6B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263248"/>
              </a:solidFill>
              <a:ea typeface="+mn-lt"/>
              <a:cs typeface="+mn-lt"/>
            </a:endParaRPr>
          </a:p>
          <a:p>
            <a:pPr algn="ctr"/>
            <a:r>
              <a:rPr lang="pt-BR" sz="1400">
                <a:ea typeface="+mn-lt"/>
                <a:cs typeface="+mn-lt"/>
              </a:rPr>
              <a:t/>
            </a:r>
            <a:br>
              <a:rPr lang="pt-BR" sz="1400">
                <a:ea typeface="+mn-lt"/>
                <a:cs typeface="+mn-lt"/>
              </a:rPr>
            </a:br>
            <a:endParaRPr lang="pt-BR" sz="1100">
              <a:solidFill>
                <a:srgbClr val="000000"/>
              </a:solidFill>
              <a:latin typeface="Arial"/>
              <a:ea typeface="Calibri"/>
              <a:cs typeface="Arial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1498848"/>
            <a:ext cx="834331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800" dirty="0">
                <a:solidFill>
                  <a:srgbClr val="783048"/>
                </a:solidFill>
                <a:latin typeface="Century Gothic"/>
                <a:cs typeface="Calibri"/>
              </a:rPr>
              <a:t>2021</a:t>
            </a:r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 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1E100C7-817B-C5F8-06CE-2E2F8D9A7C2F}"/>
              </a:ext>
            </a:extLst>
          </p:cNvPr>
          <p:cNvSpPr txBox="1"/>
          <p:nvPr/>
        </p:nvSpPr>
        <p:spPr>
          <a:xfrm>
            <a:off x="1078112" y="2309390"/>
            <a:ext cx="7436497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>
                <a:solidFill>
                  <a:srgbClr val="9D4760"/>
                </a:solidFill>
                <a:latin typeface="Century Gothic"/>
                <a:cs typeface="Calibri"/>
              </a:rPr>
              <a:t>Biblioteca como "Seção"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96AA690-9BFA-B3A3-28B1-C4CCB126EE9B}"/>
              </a:ext>
            </a:extLst>
          </p:cNvPr>
          <p:cNvSpPr txBox="1"/>
          <p:nvPr/>
        </p:nvSpPr>
        <p:spPr>
          <a:xfrm>
            <a:off x="1078112" y="3046508"/>
            <a:ext cx="7436497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800">
                <a:solidFill>
                  <a:srgbClr val="9D4760"/>
                </a:solidFill>
                <a:latin typeface="Century Gothic"/>
                <a:cs typeface="Calibri"/>
              </a:rPr>
              <a:t>Prêmio CNJ Memória do Poder Judiciário</a:t>
            </a:r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7C0F6E2-A61C-B7EC-7EF3-AEF942E05B0B}"/>
              </a:ext>
            </a:extLst>
          </p:cNvPr>
          <p:cNvSpPr txBox="1"/>
          <p:nvPr/>
        </p:nvSpPr>
        <p:spPr>
          <a:xfrm>
            <a:off x="1078112" y="3783626"/>
            <a:ext cx="7436497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800">
                <a:solidFill>
                  <a:srgbClr val="9D4760"/>
                </a:solidFill>
                <a:latin typeface="Century Gothic"/>
                <a:cs typeface="Calibri"/>
              </a:rPr>
              <a:t>Lei nº 14.234/2021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9429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1497319"/>
            <a:ext cx="473445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Como somos hoje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pic>
        <p:nvPicPr>
          <p:cNvPr id="9" name="Imagem 8" descr="Interface gráfica do usuário, Texto, Aplicativo, chat ou mensagem de texto&#10;&#10;Descrição gerada automaticamente">
            <a:extLst>
              <a:ext uri="{FF2B5EF4-FFF2-40B4-BE49-F238E27FC236}">
                <a16:creationId xmlns:a16="http://schemas.microsoft.com/office/drawing/2014/main" id="{BA28FC76-121D-ED1F-EA2F-C1E52B700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68" y="2367625"/>
            <a:ext cx="7524072" cy="328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2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600">
              <a:ea typeface="Calibri"/>
              <a:cs typeface="Calibri"/>
            </a:endParaRPr>
          </a:p>
          <a:p>
            <a:pPr algn="ctr"/>
            <a:endParaRPr lang="pt-BR">
              <a:ea typeface="Calibri"/>
              <a:cs typeface="Calibri"/>
            </a:endParaRPr>
          </a:p>
        </p:txBody>
      </p:sp>
      <p:pic>
        <p:nvPicPr>
          <p:cNvPr id="10" name="Imagem 9" descr="Padrão do plano de fundo&#10;&#10;Descrição gerada automaticamente">
            <a:extLst>
              <a:ext uri="{FF2B5EF4-FFF2-40B4-BE49-F238E27FC236}">
                <a16:creationId xmlns:a16="http://schemas.microsoft.com/office/drawing/2014/main" id="{2CEE6E52-A153-593D-6447-20282D89F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67" y="1399973"/>
            <a:ext cx="8235173" cy="4587737"/>
          </a:xfrm>
          <a:prstGeom prst="rect">
            <a:avLst/>
          </a:prstGeom>
        </p:spPr>
      </p:pic>
      <p:sp>
        <p:nvSpPr>
          <p:cNvPr id="4" name="CaixaDeTexto 1">
            <a:extLst>
              <a:ext uri="{FF2B5EF4-FFF2-40B4-BE49-F238E27FC236}">
                <a16:creationId xmlns:a16="http://schemas.microsoft.com/office/drawing/2014/main" id="{CD1BBABF-1176-2538-3536-B0CA2487A992}"/>
              </a:ext>
            </a:extLst>
          </p:cNvPr>
          <p:cNvSpPr txBox="1"/>
          <p:nvPr/>
        </p:nvSpPr>
        <p:spPr>
          <a:xfrm>
            <a:off x="457200" y="1490427"/>
            <a:ext cx="4734456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Resultados iniciais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299D559-4286-55E0-5EB3-D69F52F52E8D}"/>
              </a:ext>
            </a:extLst>
          </p:cNvPr>
          <p:cNvSpPr txBox="1"/>
          <p:nvPr/>
        </p:nvSpPr>
        <p:spPr>
          <a:xfrm>
            <a:off x="1111060" y="2422143"/>
            <a:ext cx="737575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Secretária (alta gestão) vive gestão documental e da informação</a:t>
            </a:r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00B4516-C693-BDB7-0012-9E29D56CF347}"/>
              </a:ext>
            </a:extLst>
          </p:cNvPr>
          <p:cNvSpPr txBox="1"/>
          <p:nvPr/>
        </p:nvSpPr>
        <p:spPr>
          <a:xfrm>
            <a:off x="1111060" y="3184143"/>
            <a:ext cx="737575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Melhor compreensão e encaminhamento das demandas das unidades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770D56A-4211-44E2-B21B-CA9F16057FCD}"/>
              </a:ext>
            </a:extLst>
          </p:cNvPr>
          <p:cNvSpPr txBox="1"/>
          <p:nvPr/>
        </p:nvSpPr>
        <p:spPr>
          <a:xfrm>
            <a:off x="1111060" y="3946143"/>
            <a:ext cx="737575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Gestão documental e da informação trabalhadas em conjunto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7D5D81A-D157-56F3-1CA4-C2902BB68B62}"/>
              </a:ext>
            </a:extLst>
          </p:cNvPr>
          <p:cNvSpPr txBox="1"/>
          <p:nvPr/>
        </p:nvSpPr>
        <p:spPr>
          <a:xfrm>
            <a:off x="1111060" y="4708143"/>
            <a:ext cx="737575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Sentimento de identidade, unicidade.</a:t>
            </a:r>
          </a:p>
        </p:txBody>
      </p:sp>
    </p:spTree>
    <p:extLst>
      <p:ext uri="{BB962C8B-B14F-4D97-AF65-F5344CB8AC3E}">
        <p14:creationId xmlns:p14="http://schemas.microsoft.com/office/powerpoint/2010/main" val="129841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600">
              <a:ea typeface="Calibri"/>
              <a:cs typeface="Calibri"/>
            </a:endParaRPr>
          </a:p>
          <a:p>
            <a:pPr algn="ctr"/>
            <a:endParaRPr lang="pt-BR">
              <a:ea typeface="Calibri"/>
              <a:cs typeface="Calibri"/>
            </a:endParaRPr>
          </a:p>
        </p:txBody>
      </p:sp>
      <p:pic>
        <p:nvPicPr>
          <p:cNvPr id="10" name="Imagem 9" descr="Padrão do plano de fundo&#10;&#10;Descrição gerada automaticamente">
            <a:extLst>
              <a:ext uri="{FF2B5EF4-FFF2-40B4-BE49-F238E27FC236}">
                <a16:creationId xmlns:a16="http://schemas.microsoft.com/office/drawing/2014/main" id="{2CEE6E52-A153-593D-6447-20282D89F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67" y="1399973"/>
            <a:ext cx="8235173" cy="4587737"/>
          </a:xfrm>
          <a:prstGeom prst="rect">
            <a:avLst/>
          </a:prstGeom>
        </p:spPr>
      </p:pic>
      <p:sp>
        <p:nvSpPr>
          <p:cNvPr id="4" name="CaixaDeTexto 1">
            <a:extLst>
              <a:ext uri="{FF2B5EF4-FFF2-40B4-BE49-F238E27FC236}">
                <a16:creationId xmlns:a16="http://schemas.microsoft.com/office/drawing/2014/main" id="{CD1BBABF-1176-2538-3536-B0CA2487A992}"/>
              </a:ext>
            </a:extLst>
          </p:cNvPr>
          <p:cNvSpPr txBox="1"/>
          <p:nvPr/>
        </p:nvSpPr>
        <p:spPr>
          <a:xfrm>
            <a:off x="443967" y="1464375"/>
            <a:ext cx="4734456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Resultados iniciais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00B4516-C693-BDB7-0012-9E29D56CF347}"/>
              </a:ext>
            </a:extLst>
          </p:cNvPr>
          <p:cNvSpPr txBox="1"/>
          <p:nvPr/>
        </p:nvSpPr>
        <p:spPr>
          <a:xfrm>
            <a:off x="1171856" y="3839772"/>
            <a:ext cx="737575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Início da construção do Museu "Espaço Democrático Poeta Paulo Bonfim"</a:t>
            </a:r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770D56A-4211-44E2-B21B-CA9F16057FCD}"/>
              </a:ext>
            </a:extLst>
          </p:cNvPr>
          <p:cNvSpPr txBox="1"/>
          <p:nvPr/>
        </p:nvSpPr>
        <p:spPr>
          <a:xfrm>
            <a:off x="1111059" y="4704796"/>
            <a:ext cx="737575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Nomeação de 3 arquivistas</a:t>
            </a:r>
            <a:endParaRPr lang="pt-BR" dirty="0"/>
          </a:p>
        </p:txBody>
      </p:sp>
      <p:sp>
        <p:nvSpPr>
          <p:cNvPr id="15" name="CaixaDeTexto 1">
            <a:extLst>
              <a:ext uri="{FF2B5EF4-FFF2-40B4-BE49-F238E27FC236}">
                <a16:creationId xmlns:a16="http://schemas.microsoft.com/office/drawing/2014/main" id="{A7DFD19B-5B8A-8D0B-5764-437B0307D250}"/>
              </a:ext>
            </a:extLst>
          </p:cNvPr>
          <p:cNvSpPr txBox="1"/>
          <p:nvPr/>
        </p:nvSpPr>
        <p:spPr>
          <a:xfrm>
            <a:off x="1111058" y="2417501"/>
            <a:ext cx="7375752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Unificação física da Secretaria</a:t>
            </a:r>
            <a:endParaRPr lang="pt-BR" dirty="0"/>
          </a:p>
        </p:txBody>
      </p:sp>
      <p:sp>
        <p:nvSpPr>
          <p:cNvPr id="18" name="CaixaDeTexto 1">
            <a:extLst>
              <a:ext uri="{FF2B5EF4-FFF2-40B4-BE49-F238E27FC236}">
                <a16:creationId xmlns:a16="http://schemas.microsoft.com/office/drawing/2014/main" id="{43FF00D3-0237-BF9D-3113-4C0F56DA9317}"/>
              </a:ext>
            </a:extLst>
          </p:cNvPr>
          <p:cNvSpPr txBox="1"/>
          <p:nvPr/>
        </p:nvSpPr>
        <p:spPr>
          <a:xfrm>
            <a:off x="1111058" y="2974748"/>
            <a:ext cx="7375752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Novas instalações para o arquivo, </a:t>
            </a:r>
            <a:r>
              <a:rPr lang="pt-BR" sz="2000" dirty="0" err="1">
                <a:solidFill>
                  <a:srgbClr val="9D4760"/>
                </a:solidFill>
                <a:latin typeface="Century Gothic"/>
                <a:cs typeface="Calibri"/>
              </a:rPr>
              <a:t>Cemel</a:t>
            </a:r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 e gestão de documentos eletrônicos</a:t>
            </a:r>
          </a:p>
        </p:txBody>
      </p:sp>
      <p:sp>
        <p:nvSpPr>
          <p:cNvPr id="19" name="CaixaDeTexto 1">
            <a:extLst>
              <a:ext uri="{FF2B5EF4-FFF2-40B4-BE49-F238E27FC236}">
                <a16:creationId xmlns:a16="http://schemas.microsoft.com/office/drawing/2014/main" id="{5CE8AE24-08DD-7B87-46B1-9FF7AD10AF63}"/>
              </a:ext>
            </a:extLst>
          </p:cNvPr>
          <p:cNvSpPr txBox="1"/>
          <p:nvPr/>
        </p:nvSpPr>
        <p:spPr>
          <a:xfrm>
            <a:off x="1112605" y="5262043"/>
            <a:ext cx="7375752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Multidisciplinariedade da Comissão de Gestão da Memória (CGM)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3277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600">
              <a:ea typeface="Calibri"/>
              <a:cs typeface="Calibri"/>
            </a:endParaRPr>
          </a:p>
          <a:p>
            <a:pPr algn="ctr"/>
            <a:endParaRPr lang="pt-BR">
              <a:ea typeface="Calibri"/>
              <a:cs typeface="Calibri"/>
            </a:endParaRPr>
          </a:p>
        </p:txBody>
      </p:sp>
      <p:pic>
        <p:nvPicPr>
          <p:cNvPr id="16" name="Imagem 15" descr="Padrão do plano de fundo&#10;&#10;Descrição gerada automaticamente">
            <a:extLst>
              <a:ext uri="{FF2B5EF4-FFF2-40B4-BE49-F238E27FC236}">
                <a16:creationId xmlns:a16="http://schemas.microsoft.com/office/drawing/2014/main" id="{FBB3EBD4-6C1F-62BE-0911-DACD6806E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71" y="1399973"/>
            <a:ext cx="8235173" cy="4587737"/>
          </a:xfrm>
          <a:prstGeom prst="rect">
            <a:avLst/>
          </a:prstGeom>
        </p:spPr>
      </p:pic>
      <p:sp>
        <p:nvSpPr>
          <p:cNvPr id="17" name="CaixaDeTexto 1">
            <a:extLst>
              <a:ext uri="{FF2B5EF4-FFF2-40B4-BE49-F238E27FC236}">
                <a16:creationId xmlns:a16="http://schemas.microsoft.com/office/drawing/2014/main" id="{29C4359B-9BC9-3249-E23F-AAEA5206E873}"/>
              </a:ext>
            </a:extLst>
          </p:cNvPr>
          <p:cNvSpPr txBox="1"/>
          <p:nvPr/>
        </p:nvSpPr>
        <p:spPr>
          <a:xfrm>
            <a:off x="455571" y="1498840"/>
            <a:ext cx="4734456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Resultados iniciais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18" name="CaixaDeTexto 2">
            <a:extLst>
              <a:ext uri="{FF2B5EF4-FFF2-40B4-BE49-F238E27FC236}">
                <a16:creationId xmlns:a16="http://schemas.microsoft.com/office/drawing/2014/main" id="{37D22F3E-C095-C64F-B9E2-7D1225990088}"/>
              </a:ext>
            </a:extLst>
          </p:cNvPr>
          <p:cNvSpPr txBox="1"/>
          <p:nvPr/>
        </p:nvSpPr>
        <p:spPr>
          <a:xfrm>
            <a:off x="1142589" y="2417501"/>
            <a:ext cx="7085651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Portal da Memória na internet</a:t>
            </a:r>
          </a:p>
        </p:txBody>
      </p:sp>
      <p:sp>
        <p:nvSpPr>
          <p:cNvPr id="19" name="CaixaDeTexto 3">
            <a:extLst>
              <a:ext uri="{FF2B5EF4-FFF2-40B4-BE49-F238E27FC236}">
                <a16:creationId xmlns:a16="http://schemas.microsoft.com/office/drawing/2014/main" id="{D68B4FD8-07E2-8885-2D23-F62442E0F9FC}"/>
              </a:ext>
            </a:extLst>
          </p:cNvPr>
          <p:cNvSpPr txBox="1"/>
          <p:nvPr/>
        </p:nvSpPr>
        <p:spPr>
          <a:xfrm>
            <a:off x="1142589" y="5188422"/>
            <a:ext cx="7375752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Software </a:t>
            </a:r>
            <a:r>
              <a:rPr lang="pt-BR" sz="2000" dirty="0" err="1">
                <a:solidFill>
                  <a:srgbClr val="9D4760"/>
                </a:solidFill>
                <a:latin typeface="Century Gothic"/>
                <a:cs typeface="Calibri"/>
              </a:rPr>
              <a:t>Jaws</a:t>
            </a:r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 </a:t>
            </a:r>
          </a:p>
        </p:txBody>
      </p:sp>
      <p:sp>
        <p:nvSpPr>
          <p:cNvPr id="20" name="CaixaDeTexto 1">
            <a:extLst>
              <a:ext uri="{FF2B5EF4-FFF2-40B4-BE49-F238E27FC236}">
                <a16:creationId xmlns:a16="http://schemas.microsoft.com/office/drawing/2014/main" id="{202A219B-7DA6-70BB-CF8E-5B71459DCEF2}"/>
              </a:ext>
            </a:extLst>
          </p:cNvPr>
          <p:cNvSpPr txBox="1"/>
          <p:nvPr/>
        </p:nvSpPr>
        <p:spPr>
          <a:xfrm>
            <a:off x="1144136" y="3033287"/>
            <a:ext cx="7375752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Galeria de Retratos de Presidentes</a:t>
            </a:r>
            <a:endParaRPr lang="pt-BR" dirty="0"/>
          </a:p>
        </p:txBody>
      </p:sp>
      <p:sp>
        <p:nvSpPr>
          <p:cNvPr id="21" name="CaixaDeTexto 1">
            <a:extLst>
              <a:ext uri="{FF2B5EF4-FFF2-40B4-BE49-F238E27FC236}">
                <a16:creationId xmlns:a16="http://schemas.microsoft.com/office/drawing/2014/main" id="{406C95C6-A631-764F-FA1E-993F267E156F}"/>
              </a:ext>
            </a:extLst>
          </p:cNvPr>
          <p:cNvSpPr txBox="1"/>
          <p:nvPr/>
        </p:nvSpPr>
        <p:spPr>
          <a:xfrm>
            <a:off x="1142589" y="3649073"/>
            <a:ext cx="7375752" cy="4001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Medalha "Ministro Mário Guimarães”</a:t>
            </a:r>
            <a:endParaRPr lang="pt-BR" dirty="0"/>
          </a:p>
        </p:txBody>
      </p:sp>
      <p:sp>
        <p:nvSpPr>
          <p:cNvPr id="22" name="CaixaDeTexto 1">
            <a:extLst>
              <a:ext uri="{FF2B5EF4-FFF2-40B4-BE49-F238E27FC236}">
                <a16:creationId xmlns:a16="http://schemas.microsoft.com/office/drawing/2014/main" id="{BFB32F04-5B9A-9262-1754-3A508AFB93FC}"/>
              </a:ext>
            </a:extLst>
          </p:cNvPr>
          <p:cNvSpPr txBox="1"/>
          <p:nvPr/>
        </p:nvSpPr>
        <p:spPr>
          <a:xfrm>
            <a:off x="1142589" y="4264859"/>
            <a:ext cx="7085651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Exposição “Uma Toga para Duas Cortes” (em parceria com o TJ-SP)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4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600">
              <a:cs typeface="Calibri"/>
            </a:endParaRPr>
          </a:p>
          <a:p>
            <a:pPr algn="ctr"/>
            <a:endParaRPr lang="pt-BR">
              <a:ea typeface="Calibri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2070037"/>
            <a:ext cx="693682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dirty="0">
                <a:solidFill>
                  <a:srgbClr val="783048"/>
                </a:solidFill>
                <a:latin typeface="Century Gothic"/>
                <a:cs typeface="Calibri"/>
              </a:rPr>
              <a:t>Sorte é o que acontece quando a preparação encontra a oportunidade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92665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-3492" y="1413384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1A6D5952-F265-31BE-B5D7-B7A9C735F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38" y="1414394"/>
            <a:ext cx="8255128" cy="4493374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8A31E27-B402-5127-3C30-4E259FD36937}"/>
              </a:ext>
            </a:extLst>
          </p:cNvPr>
          <p:cNvSpPr txBox="1"/>
          <p:nvPr/>
        </p:nvSpPr>
        <p:spPr>
          <a:xfrm>
            <a:off x="742660" y="2547091"/>
            <a:ext cx="7647074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3600" b="1" baseline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A valorização </a:t>
            </a:r>
            <a:r>
              <a:rPr lang="pt-BR" sz="3600" b="1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da gestão documental </a:t>
            </a:r>
            <a:r>
              <a:rPr lang="pt-BR" sz="3600" b="1" baseline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e </a:t>
            </a:r>
            <a:r>
              <a:rPr lang="pt-BR" sz="3600" b="1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da </a:t>
            </a:r>
            <a:r>
              <a:rPr lang="pt-BR" sz="3600" b="1" baseline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informação a</a:t>
            </a:r>
            <a:r>
              <a:rPr lang="pt-BR" sz="3600" b="1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 </a:t>
            </a:r>
            <a:r>
              <a:rPr lang="pt-BR" sz="3600" b="1" baseline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partir da reestruturação no TRE-SP</a:t>
            </a:r>
            <a:endParaRPr lang="pt-BR"/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2F862543-74A7-22DD-FD5A-EF3972B9D8B3}"/>
              </a:ext>
            </a:extLst>
          </p:cNvPr>
          <p:cNvSpPr/>
          <p:nvPr/>
        </p:nvSpPr>
        <p:spPr>
          <a:xfrm>
            <a:off x="5907980" y="4871723"/>
            <a:ext cx="2569447" cy="845633"/>
          </a:xfrm>
          <a:prstGeom prst="roundRect">
            <a:avLst/>
          </a:prstGeom>
          <a:solidFill>
            <a:srgbClr val="9D4760"/>
          </a:solidFill>
          <a:ln>
            <a:solidFill>
              <a:srgbClr val="9D47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err="1">
                <a:latin typeface="Century Gothic"/>
                <a:cs typeface="Calibri"/>
              </a:rPr>
              <a:t>Valtier</a:t>
            </a:r>
            <a:r>
              <a:rPr lang="pt-BR">
                <a:latin typeface="Century Gothic"/>
                <a:cs typeface="Calibri"/>
              </a:rPr>
              <a:t> Veloso</a:t>
            </a:r>
            <a:endParaRPr lang="pt-BR">
              <a:latin typeface="Century Gothic"/>
            </a:endParaRPr>
          </a:p>
          <a:p>
            <a:pPr algn="ctr"/>
            <a:r>
              <a:rPr lang="pt-BR" sz="1600">
                <a:latin typeface="Century Gothic"/>
                <a:cs typeface="Calibri"/>
              </a:rPr>
              <a:t>Coordenador de </a:t>
            </a:r>
          </a:p>
          <a:p>
            <a:pPr algn="ctr"/>
            <a:r>
              <a:rPr lang="pt-BR" sz="1600">
                <a:latin typeface="Century Gothic"/>
                <a:cs typeface="Calibri"/>
              </a:rPr>
              <a:t>Gestão da Informação</a:t>
            </a:r>
            <a:endParaRPr lang="pt-BR" sz="16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98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-3492" y="1413384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8A31E27-B402-5127-3C30-4E259FD36937}"/>
              </a:ext>
            </a:extLst>
          </p:cNvPr>
          <p:cNvSpPr txBox="1"/>
          <p:nvPr/>
        </p:nvSpPr>
        <p:spPr>
          <a:xfrm>
            <a:off x="452558" y="1955284"/>
            <a:ext cx="7647074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t-BR" sz="2800" dirty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“Um tolo o abarrota com todas as quinquilharias que encontra pela frente, </a:t>
            </a:r>
            <a:r>
              <a:rPr lang="pt-BR" sz="2800" baseline="0" dirty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a</a:t>
            </a:r>
            <a:r>
              <a:rPr lang="pt-BR" sz="2800" dirty="0">
                <a:solidFill>
                  <a:srgbClr val="9D4760"/>
                </a:solidFill>
                <a:latin typeface="Century Gothic"/>
                <a:ea typeface="+mn-lt"/>
                <a:cs typeface="+mn-lt"/>
              </a:rPr>
              <a:t> ponto de os conhecimentos que lhe poderiam ser úteis acabarem soterrados”</a:t>
            </a:r>
            <a:endParaRPr lang="pt-BR" sz="28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621D65C-828D-E8A7-B4AC-6E3B85004370}"/>
              </a:ext>
            </a:extLst>
          </p:cNvPr>
          <p:cNvSpPr txBox="1"/>
          <p:nvPr/>
        </p:nvSpPr>
        <p:spPr>
          <a:xfrm>
            <a:off x="4276096" y="3991797"/>
            <a:ext cx="382934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pt-BR">
                <a:solidFill>
                  <a:srgbClr val="9D4760"/>
                </a:solidFill>
                <a:latin typeface="Century Gothic"/>
                <a:cs typeface="Calibri"/>
              </a:rPr>
              <a:t>Sherlock Homes (Conan Doyle)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33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1498848"/>
            <a:ext cx="473445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Como éramos?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pic>
        <p:nvPicPr>
          <p:cNvPr id="4" name="Imagem 3" descr="Diagrama&#10;&#10;Descrição gerada automaticamente">
            <a:extLst>
              <a:ext uri="{FF2B5EF4-FFF2-40B4-BE49-F238E27FC236}">
                <a16:creationId xmlns:a16="http://schemas.microsoft.com/office/drawing/2014/main" id="{ED300FEB-8BB8-F1F3-B445-8517E36BF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87" y="2193688"/>
            <a:ext cx="7454448" cy="343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1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C2E0C4F3-4630-3A66-828E-4BD4A9E77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43" y="1412655"/>
            <a:ext cx="8243522" cy="4369209"/>
          </a:xfrm>
          <a:prstGeom prst="rect">
            <a:avLst/>
          </a:prstGeom>
        </p:spPr>
      </p:pic>
      <p:sp>
        <p:nvSpPr>
          <p:cNvPr id="7" name="CaixaDeTexto 1">
            <a:extLst>
              <a:ext uri="{FF2B5EF4-FFF2-40B4-BE49-F238E27FC236}">
                <a16:creationId xmlns:a16="http://schemas.microsoft.com/office/drawing/2014/main" id="{F139AB20-58E3-FAAA-577D-FC1BA2E1A94E}"/>
              </a:ext>
            </a:extLst>
          </p:cNvPr>
          <p:cNvSpPr txBox="1"/>
          <p:nvPr/>
        </p:nvSpPr>
        <p:spPr>
          <a:xfrm>
            <a:off x="456043" y="1498848"/>
            <a:ext cx="6475065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Qual sua prioridade?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630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-3492" y="1413384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L="285750" indent="-285750" algn="ctr">
              <a:buFont typeface="Arial"/>
              <a:buChar char="•"/>
            </a:pPr>
            <a:endParaRPr lang="pt-BR">
              <a:ea typeface="Calibri"/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pt-BR">
              <a:solidFill>
                <a:srgbClr val="9D4760"/>
              </a:solidFill>
              <a:ea typeface="Calibri"/>
              <a:cs typeface="Calibri"/>
            </a:endParaRPr>
          </a:p>
          <a:p>
            <a:pPr algn="ctr"/>
            <a:r>
              <a:rPr lang="pt-BR">
                <a:solidFill>
                  <a:srgbClr val="9D4760"/>
                </a:solidFill>
                <a:latin typeface="Century Gothic"/>
                <a:ea typeface="Calibri"/>
                <a:cs typeface="Calibri"/>
              </a:rPr>
              <a:t/>
            </a:r>
            <a:br>
              <a:rPr lang="pt-BR">
                <a:solidFill>
                  <a:srgbClr val="9D4760"/>
                </a:solidFill>
                <a:latin typeface="Century Gothic"/>
                <a:ea typeface="Calibri"/>
                <a:cs typeface="Calibri"/>
              </a:rPr>
            </a:br>
            <a:endParaRPr lang="pt-BR">
              <a:solidFill>
                <a:srgbClr val="9D4760"/>
              </a:solidFill>
              <a:latin typeface="Century Gothic"/>
              <a:ea typeface="Calibri"/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pt-BR">
              <a:solidFill>
                <a:srgbClr val="9D4760"/>
              </a:solidFill>
              <a:latin typeface="Century Gothic"/>
              <a:ea typeface="Calibri"/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pt-BR">
              <a:solidFill>
                <a:srgbClr val="9D4760"/>
              </a:solidFill>
              <a:latin typeface="Century Gothic"/>
              <a:ea typeface="Calibri"/>
              <a:cs typeface="Arial"/>
            </a:endParaRPr>
          </a:p>
          <a:p>
            <a:pPr algn="ctr"/>
            <a:endParaRPr lang="pt-BR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1510254"/>
            <a:ext cx="473445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Simetria?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F265FD1-6F1B-2229-38B4-9B7DEDA92B12}"/>
              </a:ext>
            </a:extLst>
          </p:cNvPr>
          <p:cNvSpPr txBox="1"/>
          <p:nvPr/>
        </p:nvSpPr>
        <p:spPr>
          <a:xfrm>
            <a:off x="1212624" y="2384634"/>
            <a:ext cx="390476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>
                <a:solidFill>
                  <a:srgbClr val="9D4760"/>
                </a:solidFill>
                <a:latin typeface="Century Gothic"/>
                <a:cs typeface="Calibri"/>
              </a:rPr>
              <a:t>Lei nº 11.202/2005</a:t>
            </a:r>
            <a:endParaRPr lang="pt-BR" sz="2400">
              <a:solidFill>
                <a:srgbClr val="9D4760"/>
              </a:solidFill>
              <a:latin typeface="Century Gothic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90DCD29F-7138-E324-3A24-68CA419EE5B9}"/>
              </a:ext>
            </a:extLst>
          </p:cNvPr>
          <p:cNvSpPr txBox="1"/>
          <p:nvPr/>
        </p:nvSpPr>
        <p:spPr>
          <a:xfrm>
            <a:off x="1212623" y="3011253"/>
            <a:ext cx="732796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>
                <a:solidFill>
                  <a:srgbClr val="9D4760"/>
                </a:solidFill>
                <a:latin typeface="Century Gothic"/>
                <a:cs typeface="Calibri"/>
              </a:rPr>
              <a:t>Resolução TSE nº 22.138/2005 - art. 9º, §1º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97F559C-69FE-C755-67ED-3AB087A8D4B2}"/>
              </a:ext>
            </a:extLst>
          </p:cNvPr>
          <p:cNvSpPr txBox="1"/>
          <p:nvPr/>
        </p:nvSpPr>
        <p:spPr>
          <a:xfrm>
            <a:off x="1212624" y="3707497"/>
            <a:ext cx="756004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400">
                <a:solidFill>
                  <a:srgbClr val="9D4760"/>
                </a:solidFill>
                <a:latin typeface="Century Gothic"/>
                <a:cs typeface="Calibri"/>
              </a:rPr>
              <a:t>Secretaria de Documentação e Informação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2FCDBA8-0C8C-7B42-4066-F13E2157A490}"/>
              </a:ext>
            </a:extLst>
          </p:cNvPr>
          <p:cNvSpPr txBox="1"/>
          <p:nvPr/>
        </p:nvSpPr>
        <p:spPr>
          <a:xfrm>
            <a:off x="2059720" y="4334116"/>
            <a:ext cx="199009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Biblioteca</a:t>
            </a:r>
            <a:endParaRPr lang="pt-BR" sz="2000">
              <a:solidFill>
                <a:srgbClr val="9D4760"/>
              </a:solidFill>
              <a:latin typeface="Century Gothic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BDFA88A-CF0E-23A3-DDEB-FA273E56F6D5}"/>
              </a:ext>
            </a:extLst>
          </p:cNvPr>
          <p:cNvSpPr txBox="1"/>
          <p:nvPr/>
        </p:nvSpPr>
        <p:spPr>
          <a:xfrm>
            <a:off x="2059719" y="4740257"/>
            <a:ext cx="199009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Jurisprudência</a:t>
            </a:r>
            <a:endParaRPr lang="pt-BR" sz="2000">
              <a:solidFill>
                <a:srgbClr val="9D4760"/>
              </a:solidFill>
              <a:latin typeface="Century Gothic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A5A672C5-0306-9E68-FE51-22ED9DAD4A11}"/>
              </a:ext>
            </a:extLst>
          </p:cNvPr>
          <p:cNvSpPr txBox="1"/>
          <p:nvPr/>
        </p:nvSpPr>
        <p:spPr>
          <a:xfrm>
            <a:off x="4798278" y="4334116"/>
            <a:ext cx="199009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Arquivo</a:t>
            </a:r>
            <a:endParaRPr lang="pt-BR" sz="2000">
              <a:solidFill>
                <a:srgbClr val="9D4760"/>
              </a:solidFill>
              <a:latin typeface="Century Gothic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2D2CE28-495F-4243-7045-4477C87A333E}"/>
              </a:ext>
            </a:extLst>
          </p:cNvPr>
          <p:cNvSpPr txBox="1"/>
          <p:nvPr/>
        </p:nvSpPr>
        <p:spPr>
          <a:xfrm>
            <a:off x="4798277" y="4740257"/>
            <a:ext cx="199009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>
                <a:solidFill>
                  <a:srgbClr val="9D4760"/>
                </a:solidFill>
                <a:latin typeface="Century Gothic"/>
                <a:cs typeface="Calibri"/>
              </a:rPr>
              <a:t>Protocolo</a:t>
            </a:r>
            <a:endParaRPr lang="pt-BR" sz="2000">
              <a:solidFill>
                <a:srgbClr val="9D476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0584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-3492" y="1413384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marL="285750" indent="-285750" algn="ctr">
              <a:buFont typeface="Arial"/>
              <a:buChar char="•"/>
            </a:pPr>
            <a:endParaRPr lang="pt-BR">
              <a:ea typeface="Calibri"/>
              <a:cs typeface="Calibri"/>
            </a:endParaRPr>
          </a:p>
          <a:p>
            <a:pPr algn="ctr"/>
            <a:endParaRPr lang="pt-BR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7200" y="1497542"/>
            <a:ext cx="808802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Gestão da Informação?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pic>
        <p:nvPicPr>
          <p:cNvPr id="4" name="Imagem 3" descr="Logotipo, nome da empresa&#10;&#10;Descrição gerada automaticamente">
            <a:extLst>
              <a:ext uri="{FF2B5EF4-FFF2-40B4-BE49-F238E27FC236}">
                <a16:creationId xmlns:a16="http://schemas.microsoft.com/office/drawing/2014/main" id="{CA472803-E354-FE15-7B75-0FA247674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151" y="2409063"/>
            <a:ext cx="1653377" cy="1322486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C5D85BDE-25D1-EFFD-6F95-D9E5ECDE9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1705" y="4099251"/>
            <a:ext cx="1036334" cy="1452213"/>
          </a:xfrm>
          <a:prstGeom prst="rect">
            <a:avLst/>
          </a:prstGeom>
        </p:spPr>
      </p:pic>
      <p:pic>
        <p:nvPicPr>
          <p:cNvPr id="7" name="Imagem 6" descr="Ícone&#10;&#10;Descrição gerada automaticamente">
            <a:extLst>
              <a:ext uri="{FF2B5EF4-FFF2-40B4-BE49-F238E27FC236}">
                <a16:creationId xmlns:a16="http://schemas.microsoft.com/office/drawing/2014/main" id="{C263E92F-CFB8-A4EF-ECA6-9BDEF45DD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3685" y="2373367"/>
            <a:ext cx="1207694" cy="1320253"/>
          </a:xfrm>
          <a:prstGeom prst="rect">
            <a:avLst/>
          </a:prstGeom>
        </p:spPr>
      </p:pic>
      <p:pic>
        <p:nvPicPr>
          <p:cNvPr id="9" name="Imagem 8" descr="Texto, Ícone&#10;&#10;Descrição gerada automaticamente">
            <a:extLst>
              <a:ext uri="{FF2B5EF4-FFF2-40B4-BE49-F238E27FC236}">
                <a16:creationId xmlns:a16="http://schemas.microsoft.com/office/drawing/2014/main" id="{0DE167AC-B334-BBC2-1519-CF56892259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2887" y="4138820"/>
            <a:ext cx="1235904" cy="1351602"/>
          </a:xfrm>
          <a:prstGeom prst="rect">
            <a:avLst/>
          </a:prstGeom>
        </p:spPr>
      </p:pic>
      <p:pic>
        <p:nvPicPr>
          <p:cNvPr id="10" name="Imagem 9" descr="Ícone&#10;&#10;Descrição gerada automaticamente">
            <a:extLst>
              <a:ext uri="{FF2B5EF4-FFF2-40B4-BE49-F238E27FC236}">
                <a16:creationId xmlns:a16="http://schemas.microsoft.com/office/drawing/2014/main" id="{58BACB7B-F6C7-1392-D1F1-B2A78EFE2F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3453" y="4099251"/>
            <a:ext cx="908158" cy="1391171"/>
          </a:xfrm>
          <a:prstGeom prst="rect">
            <a:avLst/>
          </a:prstGeom>
        </p:spPr>
      </p:pic>
      <p:pic>
        <p:nvPicPr>
          <p:cNvPr id="12" name="Imagem 11" descr="Texto&#10;&#10;Descrição gerada automaticamente">
            <a:extLst>
              <a:ext uri="{FF2B5EF4-FFF2-40B4-BE49-F238E27FC236}">
                <a16:creationId xmlns:a16="http://schemas.microsoft.com/office/drawing/2014/main" id="{A3DD2693-D906-863E-7507-CC2380CB4A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5020" y="2335065"/>
            <a:ext cx="1244600" cy="140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5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800000"/>
              </a:solidFill>
              <a:ea typeface="+mn-lt"/>
              <a:cs typeface="+mn-lt"/>
            </a:endParaRPr>
          </a:p>
          <a:p>
            <a:pPr algn="ctr"/>
            <a:endParaRPr lang="pt-BR" sz="1400">
              <a:solidFill>
                <a:srgbClr val="6B6B6B"/>
              </a:solidFill>
              <a:ea typeface="Calibri"/>
              <a:cs typeface="Calibri"/>
            </a:endParaRPr>
          </a:p>
          <a:p>
            <a:pPr algn="ctr"/>
            <a:endParaRPr lang="pt-BR" sz="1400">
              <a:solidFill>
                <a:srgbClr val="263248"/>
              </a:solidFill>
              <a:ea typeface="Calibri"/>
              <a:cs typeface="Calibri"/>
            </a:endParaRPr>
          </a:p>
          <a:p>
            <a:pPr algn="ctr"/>
            <a:endParaRPr lang="pt-BR">
              <a:solidFill>
                <a:srgbClr val="9D4760"/>
              </a:solidFill>
              <a:latin typeface="Century Gothic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456844" y="1519821"/>
            <a:ext cx="756584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Reconhecimento normativo 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F7E9B6A-5F89-468F-95D0-D472E832A548}"/>
              </a:ext>
            </a:extLst>
          </p:cNvPr>
          <p:cNvSpPr txBox="1"/>
          <p:nvPr/>
        </p:nvSpPr>
        <p:spPr>
          <a:xfrm>
            <a:off x="1108485" y="2343437"/>
            <a:ext cx="549096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800" dirty="0">
                <a:solidFill>
                  <a:srgbClr val="9D4760"/>
                </a:solidFill>
                <a:latin typeface="Century Gothic"/>
                <a:cs typeface="Calibri"/>
              </a:rPr>
              <a:t>Resolução TSE n. 23.379/2012</a:t>
            </a:r>
            <a:endParaRPr lang="pt-BR" sz="28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C8897C0-FA79-4E79-05E6-C1135D066BBF}"/>
              </a:ext>
            </a:extLst>
          </p:cNvPr>
          <p:cNvSpPr txBox="1"/>
          <p:nvPr/>
        </p:nvSpPr>
        <p:spPr>
          <a:xfrm>
            <a:off x="1108485" y="3039420"/>
            <a:ext cx="653599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Dispõe sobre o Programa de Gestão Documental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DD9A1DD6-00DC-6155-0FBF-75B9F3017D33}"/>
              </a:ext>
            </a:extLst>
          </p:cNvPr>
          <p:cNvSpPr txBox="1"/>
          <p:nvPr/>
        </p:nvSpPr>
        <p:spPr>
          <a:xfrm>
            <a:off x="1903088" y="3543568"/>
            <a:ext cx="631206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2000" dirty="0">
                <a:solidFill>
                  <a:srgbClr val="9D4760"/>
                </a:solidFill>
                <a:latin typeface="Century Gothic"/>
                <a:cs typeface="Calibri"/>
              </a:rPr>
              <a:t>"atividades de protocolo, expedição e arquivo e a administração de documentos e processos eletrônicos"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4543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054FF593-067C-1150-1ABF-481B3B4AA7D3}"/>
              </a:ext>
            </a:extLst>
          </p:cNvPr>
          <p:cNvSpPr/>
          <p:nvPr/>
        </p:nvSpPr>
        <p:spPr>
          <a:xfrm>
            <a:off x="5801" y="1404091"/>
            <a:ext cx="9143999" cy="4583603"/>
          </a:xfrm>
          <a:prstGeom prst="rect">
            <a:avLst/>
          </a:prstGeom>
          <a:solidFill>
            <a:srgbClr val="FAD7C7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pt-BR">
              <a:ea typeface="Calibri"/>
              <a:cs typeface="Calibri"/>
            </a:endParaRPr>
          </a:p>
          <a:p>
            <a:pPr algn="ctr"/>
            <a:endParaRPr lang="pt-BR">
              <a:ea typeface="Calibri"/>
              <a:cs typeface="Calibri"/>
            </a:endParaRPr>
          </a:p>
          <a:p>
            <a:pPr algn="ctr"/>
            <a:endParaRPr lang="pt-BR">
              <a:ea typeface="Calibri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89A24E4-4F2D-7644-030A-4077DC2AE270}"/>
              </a:ext>
            </a:extLst>
          </p:cNvPr>
          <p:cNvSpPr txBox="1"/>
          <p:nvPr/>
        </p:nvSpPr>
        <p:spPr>
          <a:xfrm>
            <a:off x="554046" y="1498848"/>
            <a:ext cx="473445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4000" dirty="0">
                <a:solidFill>
                  <a:srgbClr val="783048"/>
                </a:solidFill>
                <a:latin typeface="Century Gothic"/>
                <a:cs typeface="Calibri"/>
              </a:rPr>
              <a:t>2016</a:t>
            </a:r>
            <a:endParaRPr lang="pt-BR" sz="4000" dirty="0">
              <a:solidFill>
                <a:srgbClr val="783048"/>
              </a:solidFill>
              <a:latin typeface="Century Gothic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10A5E9CF-6584-2B54-CA3D-C00C073A975D}"/>
              </a:ext>
            </a:extLst>
          </p:cNvPr>
          <p:cNvSpPr txBox="1"/>
          <p:nvPr/>
        </p:nvSpPr>
        <p:spPr>
          <a:xfrm>
            <a:off x="1100636" y="4037731"/>
            <a:ext cx="7436497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800" dirty="0">
                <a:solidFill>
                  <a:srgbClr val="9D4760"/>
                </a:solidFill>
                <a:latin typeface="Century Gothic"/>
              </a:rPr>
              <a:t>Envio de proposta de lei ao TSE</a:t>
            </a:r>
            <a:endParaRPr lang="pt-BR" sz="2800" dirty="0">
              <a:solidFill>
                <a:srgbClr val="9D4760"/>
              </a:solidFill>
              <a:latin typeface="Century Gothic"/>
              <a:cs typeface="Calibri"/>
            </a:endParaRP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AD01AD13-3384-E8EE-FA19-E75D9280A4DD}"/>
              </a:ext>
            </a:extLst>
          </p:cNvPr>
          <p:cNvSpPr txBox="1"/>
          <p:nvPr/>
        </p:nvSpPr>
        <p:spPr>
          <a:xfrm>
            <a:off x="1100636" y="2505670"/>
            <a:ext cx="7436497" cy="101566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000" dirty="0">
                <a:solidFill>
                  <a:srgbClr val="9D4760"/>
                </a:solidFill>
                <a:latin typeface="Century Gothic"/>
              </a:rPr>
              <a:t>Agrupamento dessas atividades um uma única unidade </a:t>
            </a:r>
            <a:r>
              <a:rPr lang="pt-BR" sz="2000" dirty="0" smtClean="0">
                <a:solidFill>
                  <a:srgbClr val="9D4760"/>
                </a:solidFill>
                <a:latin typeface="Century Gothic"/>
              </a:rPr>
              <a:t>tende a melhorar </a:t>
            </a:r>
            <a:r>
              <a:rPr lang="pt-BR" sz="2000" dirty="0">
                <a:solidFill>
                  <a:srgbClr val="9D4760"/>
                </a:solidFill>
                <a:latin typeface="Century Gothic"/>
              </a:rPr>
              <a:t>o fluxo de </a:t>
            </a:r>
            <a:r>
              <a:rPr lang="pt-BR" sz="2000" dirty="0" smtClean="0">
                <a:solidFill>
                  <a:srgbClr val="9D4760"/>
                </a:solidFill>
                <a:latin typeface="Century Gothic"/>
              </a:rPr>
              <a:t>informações, otimizar </a:t>
            </a:r>
            <a:r>
              <a:rPr lang="pt-BR" sz="2000" dirty="0">
                <a:solidFill>
                  <a:srgbClr val="9D4760"/>
                </a:solidFill>
                <a:latin typeface="Century Gothic"/>
              </a:rPr>
              <a:t>o trabalho e </a:t>
            </a:r>
            <a:r>
              <a:rPr lang="pt-BR" sz="2000" dirty="0" smtClean="0">
                <a:solidFill>
                  <a:srgbClr val="9D4760"/>
                </a:solidFill>
                <a:latin typeface="Century Gothic"/>
              </a:rPr>
              <a:t>facilitar </a:t>
            </a:r>
            <a:r>
              <a:rPr lang="pt-BR" sz="2000" dirty="0">
                <a:solidFill>
                  <a:srgbClr val="9D4760"/>
                </a:solidFill>
                <a:latin typeface="Century Gothic"/>
              </a:rPr>
              <a:t>a cooperação técnica.</a:t>
            </a:r>
            <a:endParaRPr lang="pt-BR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866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371</Words>
  <Application>Microsoft Office PowerPoint</Application>
  <PresentationFormat>Apresentação na tela (4:3)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Century Gothic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TSE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veronica.estacio</dc:creator>
  <cp:lastModifiedBy>TRE</cp:lastModifiedBy>
  <cp:revision>5</cp:revision>
  <dcterms:created xsi:type="dcterms:W3CDTF">2023-11-14T15:08:50Z</dcterms:created>
  <dcterms:modified xsi:type="dcterms:W3CDTF">2023-12-06T01:11:40Z</dcterms:modified>
</cp:coreProperties>
</file>