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</p:sldIdLst>
  <p:sldSz cy="6858000" cx="9144000"/>
  <p:notesSz cx="6858000" cy="9144000"/>
  <p:embeddedFontLst>
    <p:embeddedFont>
      <p:font typeface="Roboto"/>
      <p:regular r:id="rId39"/>
      <p:bold r:id="rId40"/>
      <p:italic r:id="rId41"/>
      <p:boldItalic r:id="rId4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43" roundtripDataSignature="AMtx7mhrVGgcxkq2zwt/aKgR/VAOOMWWg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oboto-bold.fntdata"/><Relationship Id="rId20" Type="http://schemas.openxmlformats.org/officeDocument/2006/relationships/slide" Target="slides/slide15.xml"/><Relationship Id="rId42" Type="http://schemas.openxmlformats.org/officeDocument/2006/relationships/font" Target="fonts/Roboto-boldItalic.fntdata"/><Relationship Id="rId41" Type="http://schemas.openxmlformats.org/officeDocument/2006/relationships/font" Target="fonts/Roboto-italic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43" Type="http://customschemas.google.com/relationships/presentationmetadata" Target="meta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font" Target="fonts/Roboto-regular.fntdata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2a1b3243b44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Este projeto surgiu há mais de 10 anos, fora do farol e labirintos da estrutura organizacional da Justiça Eleitoral. Nasceu nas madrugadas acolhedoras e acompanhantes de artistas, boêmios, pesquisadores, estudantes e pais de primeira viagem amigos da Galinha Pintadinha.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g2a1b3243b44_0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a1b3243b44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Este projeto surgiu há mais de 10 anos, fora do farol e labirintos da estrutura organizacional da Justiça Eleitoral. Nasceu nas madrugadas acolhedoras e acompanhantes de artistas, boêmios, pesquisadores, estudantes e pais de primeira viagem amigos da Galinha Pintadinha.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g2a1b3243b44_0_5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1ec5bca53a0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g1ec5bca53a0_0_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2a1b3243b44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g2a1b3243b44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2a2793b7bc2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g2a2793b7bc2_0_2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2a2d0fa859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g2a2d0fa8595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a2d0fa8595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g2a2d0fa8595_0_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2a2d0fa8595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g2a2d0fa8595_0_2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2a2d0fa8595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g2a2d0fa8595_0_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2a2d0fa8595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g2a2d0fa8595_0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1ec5bca53a0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g1ec5bca53a0_0_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2a1b3243b44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g2a1b3243b44_0_6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2a2d0fa8595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g2a2d0fa8595_0_7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2a2d0fa8595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g2a2d0fa8595_0_7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2a2d0fa8595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g2a2d0fa8595_0_8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2a2d0fa8595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g2a2d0fa8595_0_5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2a2793b7bc2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g2a2793b7bc2_0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2a2793b7bc2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g2a2793b7bc2_0_2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2a2d0fa8595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g2a2d0fa8595_0_9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2a2d0fa8595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g2a2d0fa8595_0_10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2a2d0fa8595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g2a2d0fa8595_0_1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Este projeto surgiu há mais de 10 anos, fora do farol e labirintos da estrutura organizacional da Justiça Eleitoral. Nasceu nas madrugadas acolhedoras e acompanhantes de artistas, boêmios, pesquisadores, estudantes e pais de primeira viagem amigos da Galinha Pintadinha.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2a2d0fa8595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2" name="Google Shape;312;g2a2d0fa8595_0_1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2a2d0fa8595_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g2a2d0fa8595_0_12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2a2793b7bc2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g2a2793b7bc2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2a2d0fa8595_0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g2a2d0fa8595_0_1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a14954ff03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g2a14954ff03_1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2a1b3243b44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Este projeto surgiu há mais de 10 anos, fora do farol e labirintos da estrutura organizacional da Justiça Eleitoral. Nasceu nas madrugadas acolhedoras e acompanhantes de artistas, boêmios, pesquisadores, estudantes e pais de primeira viagem amigos da Galinha Pintadinha.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g2a1b3243b44_0_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2a1b3243b44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Este projeto surgiu há mais de 10 anos, fora do farol e labirintos da estrutura organizacional da Justiça Eleitoral. Nasceu nas madrugadas acolhedoras e acompanhantes de artistas, boêmios, pesquisadores, estudantes e pais de primeira viagem amigos da Galinha Pintadinha.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g2a1b3243b44_0_4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a1b3243b44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Este projeto surgiu há mais de 10 anos, fora do farol e labirintos da estrutura organizacional da Justiça Eleitoral. Nasceu nas madrugadas acolhedoras e acompanhantes de artistas, boêmios, pesquisadores, estudantes e pais de primeira viagem amigos da Galinha Pintadinha.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g2a1b3243b44_0_5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a1b3243b44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Este projeto surgiu há mais de 10 anos, fora do farol e labirintos da estrutura organizacional da Justiça Eleitoral. Nasceu nas madrugadas acolhedoras e acompanhantes de artistas, boêmios, pesquisadores, estudantes e pais de primeira viagem amigos da Galinha Pintadinha.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g2a1b3243b44_0_2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a1b3243b44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Este projeto surgiu há mais de 10 anos, fora do farol e labirintos da estrutura organizacional da Justiça Eleitoral. Nasceu nas madrugadas acolhedoras e acompanhantes de artistas, boêmios, pesquisadores, estudantes e pais de primeira viagem amigos da Galinha Pintadinha.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g2a1b3243b44_0_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4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4" name="Google Shape;14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texto vertical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3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texto verticais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4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conteúdo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beçalho da Seção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6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as Partes de Conteúdo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2" name="Google Shape;32;p7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3" name="Google Shape;33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ção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8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8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0" name="Google Shape;40;p8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8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2" name="Google Shape;42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mente título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 branco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 com Legenda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1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m com Legenda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2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2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8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image" Target="../media/image2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png"/><Relationship Id="rId4" Type="http://schemas.openxmlformats.org/officeDocument/2006/relationships/image" Target="../media/image5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png"/><Relationship Id="rId4" Type="http://schemas.openxmlformats.org/officeDocument/2006/relationships/image" Target="../media/image19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png"/><Relationship Id="rId4" Type="http://schemas.openxmlformats.org/officeDocument/2006/relationships/image" Target="../media/image20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.png"/><Relationship Id="rId4" Type="http://schemas.openxmlformats.org/officeDocument/2006/relationships/image" Target="../media/image24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.png"/><Relationship Id="rId4" Type="http://schemas.openxmlformats.org/officeDocument/2006/relationships/image" Target="../media/image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9.jpg"/><Relationship Id="rId6" Type="http://schemas.openxmlformats.org/officeDocument/2006/relationships/image" Target="../media/image15.png"/><Relationship Id="rId7" Type="http://schemas.openxmlformats.org/officeDocument/2006/relationships/image" Target="../media/image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.png"/><Relationship Id="rId4" Type="http://schemas.openxmlformats.org/officeDocument/2006/relationships/image" Target="../media/image23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.png"/><Relationship Id="rId4" Type="http://schemas.openxmlformats.org/officeDocument/2006/relationships/image" Target="../media/image25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.png"/><Relationship Id="rId4" Type="http://schemas.openxmlformats.org/officeDocument/2006/relationships/image" Target="../media/image26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.png"/><Relationship Id="rId4" Type="http://schemas.openxmlformats.org/officeDocument/2006/relationships/image" Target="../media/image7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.png"/><Relationship Id="rId4" Type="http://schemas.openxmlformats.org/officeDocument/2006/relationships/image" Target="../media/image18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.png"/><Relationship Id="rId4" Type="http://schemas.openxmlformats.org/officeDocument/2006/relationships/image" Target="../media/image13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.png"/><Relationship Id="rId4" Type="http://schemas.openxmlformats.org/officeDocument/2006/relationships/image" Target="../media/image13.jpg"/><Relationship Id="rId5" Type="http://schemas.openxmlformats.org/officeDocument/2006/relationships/image" Target="../media/image11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.png"/><Relationship Id="rId4" Type="http://schemas.openxmlformats.org/officeDocument/2006/relationships/image" Target="../media/image12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.png"/><Relationship Id="rId4" Type="http://schemas.openxmlformats.org/officeDocument/2006/relationships/image" Target="../media/image10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.png"/><Relationship Id="rId4" Type="http://schemas.openxmlformats.org/officeDocument/2006/relationships/image" Target="../media/image10.jpg"/><Relationship Id="rId5" Type="http://schemas.openxmlformats.org/officeDocument/2006/relationships/image" Target="../media/image16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.png"/><Relationship Id="rId4" Type="http://schemas.openxmlformats.org/officeDocument/2006/relationships/image" Target="../media/image14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9.jpg"/><Relationship Id="rId6" Type="http://schemas.openxmlformats.org/officeDocument/2006/relationships/image" Target="../media/image15.png"/><Relationship Id="rId7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1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t/>
            </a:r>
            <a:endParaRPr/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8520" y="-81390"/>
            <a:ext cx="9252520" cy="6939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a1b3243b44_0_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58" name="Google Shape;158;g2a1b3243b44_0_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g2a1b3243b44_0_5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" name="Google Shape;160;g2a1b3243b44_0_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2460861" y="656387"/>
            <a:ext cx="4355702" cy="61647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a1b3243b44_0_5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66" name="Google Shape;166;g2a1b3243b44_0_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g2a1b3243b44_0_57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8" name="Google Shape;168;g2a1b3243b44_0_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5946" y="0"/>
            <a:ext cx="7012116" cy="596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1ec5bca53a0_0_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74" name="Google Shape;174;g1ec5bca53a0_0_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g1ec5bca53a0_0_9"/>
          <p:cNvSpPr txBox="1"/>
          <p:nvPr>
            <p:ph idx="1" type="body"/>
          </p:nvPr>
        </p:nvSpPr>
        <p:spPr>
          <a:xfrm>
            <a:off x="387200" y="1502225"/>
            <a:ext cx="8229600" cy="436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25000" lnSpcReduction="20000"/>
          </a:bodyPr>
          <a:lstStyle/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b="1" lang="pt-BR" sz="8000"/>
              <a:t>2018 E 2019 - A ANÁLISE  DO VOTO</a:t>
            </a:r>
            <a:endParaRPr b="1" sz="8000"/>
          </a:p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t/>
            </a:r>
            <a:endParaRPr b="1" sz="8000"/>
          </a:p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b="1" lang="pt-BR" sz="7723"/>
              <a:t>Convite para a  Universidade Estadual do Centro Oeste- UNICENTRO (Guarapuava - PR)</a:t>
            </a:r>
            <a:endParaRPr b="1" sz="100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pt-BR" sz="5723"/>
              <a:t>Convite para a  Universidade Estadual do Centro Oeste- UNICENTRO (Guarapuava - PR), mais específico o Grupo de Pesquisa Redes de Poder, Migrações e Dinâmicas Territoriais (GEPES) da Pós Graduação em Geografia;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b="1" lang="pt-BR" sz="6523"/>
              <a:t>Grupo coordenado pela pelas professoras Márcia da Silva e Karla Rosário Brumes, com dezenas de colaboradores (mestrandos, doutorandos e </a:t>
            </a:r>
            <a:r>
              <a:rPr b="1" lang="pt-BR" sz="6523"/>
              <a:t>professores</a:t>
            </a:r>
            <a:r>
              <a:rPr b="1" lang="pt-BR" sz="6523"/>
              <a:t> associados)</a:t>
            </a:r>
            <a:endParaRPr b="1" sz="65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pt-BR" sz="5723"/>
              <a:t>Ganho imediato em 2018 - o GEPES começou a publicar artigos acadêmicos na Revista Paraná Eleitoral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pt-BR" sz="5723"/>
              <a:t>Trâmite do processo administrativo por mais de 6 meses. 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pt-BR" sz="5723"/>
              <a:t>CONSTATAÇÃO 01: Boa vontade e deferimento do TRE-PR em patrocinar a publicação do livro;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pt-BR" sz="5723"/>
              <a:t>CONSTATAÇÃO 02: O apoio da Escola Judiciária Eleitoral para concretização do projeto;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pt-BR" sz="5723"/>
              <a:t> 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2a1b3243b44_0_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81" name="Google Shape;181;g2a1b3243b44_0_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g2a1b3243b44_0_11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25000"/>
          </a:bodyPr>
          <a:lstStyle/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t/>
            </a:r>
            <a:endParaRPr b="1" sz="5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b="1" lang="pt-BR" sz="7723"/>
              <a:t>METODOLOGIA E CURIOSIDADES</a:t>
            </a:r>
            <a:endParaRPr sz="5723"/>
          </a:p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pt-BR" sz="5723"/>
              <a:t>RESPONSABILIDADE DO TRE-PR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pt-BR" sz="5723"/>
              <a:t>-  Cessão dos resultados eleitorais pelo TRE/PR ao Unicentro/GEPES;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pt-BR" sz="5723"/>
              <a:t>(DESCOBERTA DE PRECIOSIDADES ELEITORAIS NO ARQUIVO PÚBLICO DO PARANÁ)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pt-BR" sz="5723"/>
              <a:t>- Publicação dos artigos em edições comemorativa na Revista Paraná Eleitoral.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pt-BR" sz="5723"/>
              <a:t>RESPONSABILIDADE DA UNICENTRO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pt-BR" sz="5723"/>
              <a:t>Tabulação e georreferenciamento das informações e elaboração de mapas temáticos;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pt-BR" sz="5723"/>
              <a:t>(METODOLOGIA - GEORREFERENCIAMENTO)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pt-BR" sz="5723"/>
              <a:t>Produção de textos analíticos pelos professores, mestrandos e doutorandos da Unicentro/GEPES;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pt-BR" sz="5723"/>
              <a:t>(RESULTADO EFETIVO - PRESTAÇÃO DE SERVIÇOS PARA A COMUNIDADE)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2a2793b7bc2_0_2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88" name="Google Shape;188;g2a2793b7bc2_0_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g2a2793b7bc2_0_28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800"/>
              <a:t>A DESCOBERTA DE DOCUMENTOS</a:t>
            </a:r>
            <a:endParaRPr sz="1800"/>
          </a:p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600">
                <a:latin typeface="Arial"/>
                <a:ea typeface="Arial"/>
                <a:cs typeface="Arial"/>
                <a:sym typeface="Arial"/>
              </a:rPr>
              <a:t>Em 1983, </a:t>
            </a:r>
            <a:r>
              <a:rPr b="1" lang="pt-BR" sz="1600">
                <a:latin typeface="Arial"/>
                <a:ea typeface="Arial"/>
                <a:cs typeface="Arial"/>
                <a:sym typeface="Arial"/>
              </a:rPr>
              <a:t>o TRE-PR transferiu para o Arquivo Público documentos</a:t>
            </a:r>
            <a:r>
              <a:rPr lang="pt-BR" sz="1600">
                <a:latin typeface="Arial"/>
                <a:ea typeface="Arial"/>
                <a:cs typeface="Arial"/>
                <a:sym typeface="Arial"/>
              </a:rPr>
              <a:t> relativos às eleições realizadas entre as décadas de 1940 e 1970, registradas nos </a:t>
            </a:r>
            <a:r>
              <a:rPr b="1" lang="pt-BR" sz="1600">
                <a:latin typeface="Arial"/>
                <a:ea typeface="Arial"/>
                <a:cs typeface="Arial"/>
                <a:sym typeface="Arial"/>
              </a:rPr>
              <a:t>mapas eleitorais, boletins de apuração, mapas totalizadores de zonas, registros de partidos políticos, de candidatos e de diretórios, processos de recursos contra resultados, etc</a:t>
            </a:r>
            <a:r>
              <a:rPr lang="pt-BR" sz="1600">
                <a:latin typeface="Arial"/>
                <a:ea typeface="Arial"/>
                <a:cs typeface="Arial"/>
                <a:sym typeface="Arial"/>
              </a:rPr>
              <a:t>.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600">
                <a:latin typeface="Arial"/>
                <a:ea typeface="Arial"/>
                <a:cs typeface="Arial"/>
                <a:sym typeface="Arial"/>
              </a:rPr>
              <a:t>A transferência se concretizou com o envio de 527 caixas e 929 livros com ofícios e telegramas expedidos e recebidos, protocolos de seções e serviços eleitorais, alistamento eleitoral de municípios, eleições de deputados, senadores, presidente e vice-presidente, regularização de diretórios municipais.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800">
                <a:latin typeface="Arial"/>
                <a:ea typeface="Arial"/>
                <a:cs typeface="Arial"/>
                <a:sym typeface="Arial"/>
              </a:rPr>
              <a:t>DESTE MODO, CONSEGUIMOS DISPONIBILIZAR PARA A UNICENTRO AS INFORMAÇÕES ELEITORAIS DE 1947 E 1950 E FINALIZARMOS A ETAPA DE DESENVOLVIMENTO DOS ARTIGOS E CONFECÇÃO DOS MAPAS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2a2d0fa8595_0_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95" name="Google Shape;195;g2a2d0fa8595_0_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g2a2d0fa8595_0_1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197" name="Google Shape;197;g2a2d0fa8595_0_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" y="58690"/>
            <a:ext cx="8229600" cy="58186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2a2d0fa8595_0_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03" name="Google Shape;203;g2a2d0fa8595_0_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g2a2d0fa8595_0_14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205" name="Google Shape;205;g2a2d0fa8595_0_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074176" cy="6415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2a2d0fa8595_0_2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11" name="Google Shape;211;g2a2d0fa8595_0_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g2a2d0fa8595_0_21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213" name="Google Shape;213;g2a2d0fa8595_0_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96456"/>
            <a:ext cx="9144003" cy="64650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2a2d0fa8595_0_3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19" name="Google Shape;219;g2a2d0fa8595_0_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g2a2d0fa8595_0_37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221" name="Google Shape;221;g2a2d0fa8595_0_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245763"/>
            <a:ext cx="9004477" cy="6366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2a2d0fa8595_0_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27" name="Google Shape;227;g2a2d0fa8595_0_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g2a2d0fa8595_0_7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800"/>
              <a:t>A DESCOBERTA DO TESOURO EM DEZEMBRO DE 2019</a:t>
            </a:r>
            <a:endParaRPr sz="1800"/>
          </a:p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600">
                <a:latin typeface="Arial"/>
                <a:ea typeface="Arial"/>
                <a:cs typeface="Arial"/>
                <a:sym typeface="Arial"/>
              </a:rPr>
              <a:t>Em 1983, </a:t>
            </a:r>
            <a:r>
              <a:rPr b="1" lang="pt-BR" sz="1600">
                <a:latin typeface="Arial"/>
                <a:ea typeface="Arial"/>
                <a:cs typeface="Arial"/>
                <a:sym typeface="Arial"/>
              </a:rPr>
              <a:t>o TRE-PR transferiu para o Arquivo Público documentos</a:t>
            </a:r>
            <a:r>
              <a:rPr lang="pt-BR" sz="1600">
                <a:latin typeface="Arial"/>
                <a:ea typeface="Arial"/>
                <a:cs typeface="Arial"/>
                <a:sym typeface="Arial"/>
              </a:rPr>
              <a:t> relativos às eleições realizadas entre as décadas de 1940 e 1970, registradas nos </a:t>
            </a:r>
            <a:r>
              <a:rPr b="1" lang="pt-BR" sz="1600">
                <a:latin typeface="Arial"/>
                <a:ea typeface="Arial"/>
                <a:cs typeface="Arial"/>
                <a:sym typeface="Arial"/>
              </a:rPr>
              <a:t>mapas eleitorais, boletins de apuração, mapas totalizadores de zonas, registros de partidos políticos, de candidatos e de diretórios, processos de recursos contra resultados, etc</a:t>
            </a:r>
            <a:r>
              <a:rPr lang="pt-BR" sz="1600">
                <a:latin typeface="Arial"/>
                <a:ea typeface="Arial"/>
                <a:cs typeface="Arial"/>
                <a:sym typeface="Arial"/>
              </a:rPr>
              <a:t>.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600">
                <a:latin typeface="Arial"/>
                <a:ea typeface="Arial"/>
                <a:cs typeface="Arial"/>
                <a:sym typeface="Arial"/>
              </a:rPr>
              <a:t>A transferência se concretizou com o envio de 527 caixas e 929 livros com ofícios e telegramas expedidos e recebidos, protocolos de seções e serviços eleitorais, alistamento eleitoral de municípios, eleições de deputados, senadores, presidente e vice-presidente, regularização de diretórios municipais.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800">
                <a:latin typeface="Arial"/>
                <a:ea typeface="Arial"/>
                <a:cs typeface="Arial"/>
                <a:sym typeface="Arial"/>
              </a:rPr>
              <a:t>DESTE MODO, CONSEGUIMOS DISPONIBILIZAR PARA A UNICENTRO AS INFORMAÇÕES ELEITORAIS PARA O DESENVOLVIMENTO DOS ARTIGOS E CONFECÇÃO DOS MAPAS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229" name="Google Shape;229;g2a2d0fa8595_0_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96453"/>
            <a:ext cx="9144000" cy="6465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1ec5bca53a0_0_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92" name="Google Shape;92;g1ec5bca53a0_0_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g1ec5bca53a0_0_19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pt-BR"/>
              <a:t>ACORDO DE COOPERAÇÃO TÉCNICA ENTRE TRE-PR E UNICENTRO </a:t>
            </a:r>
            <a:endParaRPr/>
          </a:p>
          <a:p>
            <a:pPr indent="-139700" lvl="0" marL="3429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pt-BR"/>
              <a:t> O RESGATE DA MEMÓRIA DO VOTO</a:t>
            </a:r>
            <a:endParaRPr/>
          </a:p>
          <a:p>
            <a:pPr indent="-139700" lvl="0" marL="3429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pic>
        <p:nvPicPr>
          <p:cNvPr id="94" name="Google Shape;94;g1ec5bca53a0_0_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7202" y="3760552"/>
            <a:ext cx="1313075" cy="51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g1ec5bca53a0_0_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26575" y="3703225"/>
            <a:ext cx="2385285" cy="571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g1ec5bca53a0_0_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04049" y="3643374"/>
            <a:ext cx="1259324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g1ec5bca53a0_0_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003400" y="3643375"/>
            <a:ext cx="809803" cy="1142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2a1b3243b44_0_6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35" name="Google Shape;235;g2a1b3243b44_0_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g2a1b3243b44_0_65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47500" lnSpcReduction="10000"/>
          </a:bodyPr>
          <a:lstStyle/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b="1" lang="pt-BR" sz="5600"/>
              <a:t>ACORDOS DE COOPERAÇÃO </a:t>
            </a:r>
            <a:r>
              <a:rPr b="1" lang="pt-BR" sz="5600"/>
              <a:t>TÉCNICA</a:t>
            </a:r>
            <a:endParaRPr b="1" sz="5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lang="pt-BR" sz="5723"/>
              <a:t>ACT 27/2019, DOU 118/2019 - I VOLUME - ELEIÇÕES GOVERNADORES 1945-1982 -PUBLICADO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lang="pt-BR" sz="5723"/>
              <a:t>ACT 27/2019, DOU 114/2021 - II VOLUME - ELEIÇÕES PRESIDENTES  1945 - 1998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lang="pt-BR" sz="5723"/>
              <a:t>ACT 15/2023, DOU 156/2023 - EM DESENVOLVIMENTO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237" name="Google Shape;237;g2a1b3243b44_0_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5750" y="0"/>
            <a:ext cx="8872499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2a2d0fa8595_0_7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43" name="Google Shape;243;g2a2d0fa8595_0_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g2a2d0fa8595_0_76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47500" lnSpcReduction="10000"/>
          </a:bodyPr>
          <a:lstStyle/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b="1" lang="pt-BR" sz="5600"/>
              <a:t>ACORDOS DE COOPERAÇÃO TÉCNICA</a:t>
            </a:r>
            <a:endParaRPr b="1" sz="5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lang="pt-BR" sz="5723"/>
              <a:t>ACT 27/2019, DOU 118/2019 - I VOLUME - ELEIÇÕES GOVERNADORES 1945-1982 -PUBLICADO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lang="pt-BR" sz="5723"/>
              <a:t>ACT 27/2019, DOU 114/2021 - II VOLUME - ELEIÇÕES PRESIDENTES  1945 - 1998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lang="pt-BR" sz="5723"/>
              <a:t>ACT 15/2023, DOU 156/2023 - EM DESENVOLVIMENTO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245" name="Google Shape;245;g2a2d0fa8595_0_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296912"/>
            <a:ext cx="9144003" cy="62641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a2d0fa8595_0_7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51" name="Google Shape;251;g2a2d0fa8595_0_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g2a2d0fa8595_0_70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5600"/>
              <a:t>ACORDOS DE </a:t>
            </a:r>
            <a:endParaRPr b="1" sz="5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253" name="Google Shape;253;g2a2d0fa8595_0_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69194" y="0"/>
            <a:ext cx="5605611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2a2d0fa8595_0_8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59" name="Google Shape;259;g2a2d0fa8595_0_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g2a2d0fa8595_0_84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261" name="Google Shape;261;g2a2d0fa8595_0_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13718" y="0"/>
            <a:ext cx="491656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2a2d0fa8595_0_5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67" name="Google Shape;267;g2a2d0fa8595_0_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g2a2d0fa8595_0_52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47500" lnSpcReduction="10000"/>
          </a:bodyPr>
          <a:lstStyle/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b="1" lang="pt-BR" sz="5600"/>
              <a:t>ACORDOS DE COOPERAÇÃO TÉCNICA</a:t>
            </a:r>
            <a:endParaRPr b="1" sz="5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lang="pt-BR" sz="5723"/>
              <a:t>ACT 27/2019, DOU 118/2019 - I VOLUME - ELEIÇÕES GOVERNADORES 1945-1982 -PUBLICADO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lang="pt-BR" sz="5723"/>
              <a:t>ACT 27/2019, DOU 114/2021 - II VOLUME - ELEIÇÕES PRESIDENTES  1945 - 1998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lang="pt-BR" sz="5723"/>
              <a:t>ACT 15/2023, DOU 156/2023 - EM DESENVOLVIMENTO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2a2793b7bc2_0_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74" name="Google Shape;274;g2a2793b7bc2_0_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g2a2793b7bc2_0_7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5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276" name="Google Shape;276;g2a2793b7bc2_0_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1125" y="1600200"/>
            <a:ext cx="8473436" cy="3971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2a2793b7bc2_0_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82" name="Google Shape;282;g2a2793b7bc2_0_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g2a2793b7bc2_0_20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5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284" name="Google Shape;284;g2a2793b7bc2_0_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87602" y="0"/>
            <a:ext cx="4729175" cy="6801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2a2d0fa8595_0_9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90" name="Google Shape;290;g2a2d0fa8595_0_9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g2a2d0fa8595_0_94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5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292" name="Google Shape;292;g2a2d0fa8595_0_9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35850" y="1507500"/>
            <a:ext cx="3038600" cy="436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g2a2d0fa8595_0_9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2a2d0fa8595_0_10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99" name="Google Shape;299;g2a2d0fa8595_0_10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g2a2d0fa8595_0_102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5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301" name="Google Shape;301;g2a2d0fa8595_0_10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2a2d0fa8595_0_1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307" name="Google Shape;307;g2a2d0fa8595_0_1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g2a2d0fa8595_0_111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5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309" name="Google Shape;309;g2a2d0fa8595_0_1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575" y="0"/>
            <a:ext cx="9084851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03" name="Google Shape;103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2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900">
                <a:latin typeface="Arial"/>
                <a:ea typeface="Arial"/>
                <a:cs typeface="Arial"/>
                <a:sym typeface="Arial"/>
              </a:rPr>
              <a:t>Este projeto surgiu há mais de 10 anos, fora dos labirintos da estrutura organizacional da Justiça Eleitoral. Nasceu nas madrugadas que acolhem e acompanham artistas, boêmios, pesquisadores, estudantes e pais de primeira viagem amigos da Galinha Pintadinha</a:t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2a2d0fa8595_0_1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315" name="Google Shape;315;g2a2d0fa8595_0_1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g2a2d0fa8595_0_118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5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317" name="Google Shape;317;g2a2d0fa8595_0_1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575" y="0"/>
            <a:ext cx="908485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g2a2d0fa8595_0_1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2a2d0fa8595_0_12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324" name="Google Shape;324;g2a2d0fa8595_0_1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g2a2d0fa8595_0_127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5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326" name="Google Shape;326;g2a2d0fa8595_0_1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417649"/>
            <a:ext cx="9144000" cy="6092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2a2793b7bc2_0_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332" name="Google Shape;332;g2a2793b7bc2_0_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g2a2793b7bc2_0_1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40000" lnSpcReduction="20000"/>
          </a:bodyPr>
          <a:lstStyle/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t/>
            </a:r>
            <a:endParaRPr b="1" sz="5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rPr b="1" lang="pt-BR" sz="7723"/>
              <a:t>CONCLUSÃO</a:t>
            </a:r>
            <a:endParaRPr sz="5723"/>
          </a:p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rPr lang="pt-BR" sz="5723"/>
              <a:t>Possibilidade efetiva do TRE/PR em </a:t>
            </a:r>
            <a:r>
              <a:rPr lang="pt-BR" sz="5723"/>
              <a:t>organizar</a:t>
            </a:r>
            <a:r>
              <a:rPr lang="pt-BR" sz="5723"/>
              <a:t> seu acervo sobre resultados eleitorais;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rPr lang="pt-BR" sz="5723"/>
              <a:t>A intervenção da Universidade propiciou ganho de conhecimento em Geografia Eleitoral, mas também em História, Ciência Política, Direito Eleitoral;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rPr lang="pt-BR" sz="5723"/>
              <a:t>Projetos desta magnitude, depois da fase de estruturação, ganha vida própria e naturalmente, recebe ajuda da Escola </a:t>
            </a:r>
            <a:r>
              <a:rPr lang="pt-BR" sz="5723"/>
              <a:t>Judiciária</a:t>
            </a:r>
            <a:r>
              <a:rPr lang="pt-BR" sz="5723"/>
              <a:t>,  Gestão Documental, Biblioteca e Memória Institucional.</a:t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rPr lang="pt-BR" sz="5723"/>
              <a:t>  </a:t>
            </a:r>
            <a:endParaRPr sz="5723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2a2d0fa8595_0_13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339" name="Google Shape;339;g2a2d0fa8595_0_1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g2a2d0fa8595_0_136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7500" lnSpcReduction="20000"/>
          </a:bodyPr>
          <a:lstStyle/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853"/>
              <a:buFont typeface="Arial"/>
              <a:buNone/>
            </a:pPr>
            <a:r>
              <a:t/>
            </a:r>
            <a:endParaRPr b="1" sz="5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853"/>
              <a:buFont typeface="Arial"/>
              <a:buNone/>
            </a:pPr>
            <a:r>
              <a:rPr b="1" lang="pt-BR" sz="7723"/>
              <a:t>acesso</a:t>
            </a:r>
            <a:endParaRPr sz="5723"/>
          </a:p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853"/>
              <a:buFont typeface="Arial"/>
              <a:buNone/>
            </a:pPr>
            <a:r>
              <a:t/>
            </a:r>
            <a:endParaRPr sz="5723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853"/>
              <a:buFont typeface="Arial"/>
              <a:buNone/>
            </a:pPr>
            <a:r>
              <a:rPr lang="pt-BR" sz="5723"/>
              <a:t>https://www.tre-pr.jus.br/institucional/revista-parana-eleitoral/revistas-e-livros</a:t>
            </a:r>
            <a:endParaRPr sz="5723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a14954ff03_1_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10" name="Google Shape;110;g2a14954ff03_1_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g2a14954ff03_1_1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32500" lnSpcReduction="20000"/>
          </a:bodyPr>
          <a:lstStyle/>
          <a:p>
            <a:pPr indent="-139700" lvl="0" marL="3429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/>
          </a:p>
          <a:p>
            <a:pPr indent="-139700" lvl="0" marL="3429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8596"/>
              <a:buFont typeface="Arial"/>
              <a:buNone/>
            </a:pPr>
            <a:r>
              <a:t/>
            </a:r>
            <a:endParaRPr sz="2850"/>
          </a:p>
          <a:p>
            <a:pPr indent="-139700" lvl="0" marL="3429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8"/>
              <a:buFont typeface="Arial"/>
              <a:buNone/>
            </a:pPr>
            <a:r>
              <a:rPr b="1" lang="pt-BR" sz="5115"/>
              <a:t>OBJETIVO GERAL</a:t>
            </a:r>
            <a:endParaRPr b="1" sz="5115"/>
          </a:p>
          <a:p>
            <a:pPr indent="-139700" lvl="0" marL="3429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8"/>
              <a:buFont typeface="Arial"/>
              <a:buNone/>
            </a:pPr>
            <a:r>
              <a:t/>
            </a:r>
            <a:endParaRPr sz="5115"/>
          </a:p>
          <a:p>
            <a:pPr indent="-139700" lvl="0" marL="3429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8"/>
              <a:buFont typeface="Arial"/>
              <a:buNone/>
            </a:pPr>
            <a:r>
              <a:rPr lang="pt-BR" sz="5115"/>
              <a:t>O objetivo desta palestra é apresentar os trâmites burocráticos para a </a:t>
            </a:r>
            <a:r>
              <a:rPr b="1" lang="pt-BR" sz="5115"/>
              <a:t>SENSIBILIZAÇÃO E EXECUÇÃO</a:t>
            </a:r>
            <a:r>
              <a:rPr lang="pt-BR" sz="5115"/>
              <a:t> do Acordo de Cooperação Técnica entre TRE/PR e Unicentro e demonstrar com enfoque nas resoluções do CNJ, TSE e TRe-PR sobre a gestão da memória</a:t>
            </a:r>
            <a:endParaRPr sz="5423"/>
          </a:p>
          <a:p>
            <a:pPr indent="-139700" lvl="0" marL="3429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8"/>
              <a:buFont typeface="Arial"/>
              <a:buNone/>
            </a:pPr>
            <a:r>
              <a:t/>
            </a:r>
            <a:endParaRPr sz="5115"/>
          </a:p>
          <a:p>
            <a:pPr indent="-139700" lvl="0" marL="3429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8"/>
              <a:buFont typeface="Arial"/>
              <a:buNone/>
            </a:pPr>
            <a:r>
              <a:t/>
            </a:r>
            <a:endParaRPr sz="5115"/>
          </a:p>
          <a:p>
            <a:pPr indent="-139700" lvl="0" marL="3429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8"/>
              <a:buFont typeface="Arial"/>
              <a:buNone/>
            </a:pPr>
            <a:r>
              <a:t/>
            </a:r>
            <a:endParaRPr sz="5115"/>
          </a:p>
          <a:p>
            <a:pPr indent="-139700" lvl="0" marL="3429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8"/>
              <a:buFont typeface="Arial"/>
              <a:buNone/>
            </a:pPr>
            <a:r>
              <a:rPr b="1" lang="pt-BR" sz="5115"/>
              <a:t>OBJETIVO ESPECÍFICO</a:t>
            </a:r>
            <a:endParaRPr b="1" sz="5115"/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58"/>
              <a:buFont typeface="Arial"/>
              <a:buNone/>
            </a:pPr>
            <a:r>
              <a:rPr lang="pt-BR" sz="5115">
                <a:latin typeface="Roboto"/>
                <a:ea typeface="Roboto"/>
                <a:cs typeface="Roboto"/>
                <a:sym typeface="Roboto"/>
              </a:rPr>
              <a:t>DEMONSTRAR QUE </a:t>
            </a:r>
            <a:r>
              <a:rPr b="1" i="1" lang="pt-BR" sz="5115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VALE A PENA INVESTIR AS UNIVERSIDADES EM TODAS AS ÁREAS RELACIONADAS À GESTÃO DA MEMÓRIA</a:t>
            </a:r>
            <a:endParaRPr b="1" i="1" sz="5115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ct val="38596"/>
              <a:buFont typeface="Arial"/>
              <a:buNone/>
            </a:pPr>
            <a:r>
              <a:t/>
            </a:r>
            <a:endParaRPr b="1" sz="2850"/>
          </a:p>
          <a:p>
            <a:pPr indent="0" lvl="0" marL="0" rtl="0" algn="ctr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ct val="38596"/>
              <a:buFont typeface="Arial"/>
              <a:buNone/>
            </a:pPr>
            <a:r>
              <a:t/>
            </a:r>
            <a:endParaRPr b="1" sz="2850"/>
          </a:p>
          <a:p>
            <a:pPr indent="-139700" lvl="0" marL="342900" rtl="0" algn="ctr"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r>
              <a:t/>
            </a:r>
            <a:endParaRPr/>
          </a:p>
          <a:p>
            <a:pPr indent="-139700" lvl="0" marL="3429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/>
          </a:p>
        </p:txBody>
      </p:sp>
      <p:pic>
        <p:nvPicPr>
          <p:cNvPr id="112" name="Google Shape;112;g2a14954ff03_1_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5327" y="93602"/>
            <a:ext cx="1313075" cy="51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g2a14954ff03_1_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1125" y="1600187"/>
            <a:ext cx="2385285" cy="571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g2a14954ff03_1_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813199" y="-1"/>
            <a:ext cx="1259324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g2a14954ff03_1_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37500" y="93600"/>
            <a:ext cx="809803" cy="1142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2a1b3243b44_0_3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21" name="Google Shape;121;g2a1b3243b44_0_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g2a1b3243b44_0_37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3429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400">
                <a:latin typeface="Arial"/>
                <a:ea typeface="Arial"/>
                <a:cs typeface="Arial"/>
                <a:sym typeface="Arial"/>
              </a:rPr>
              <a:t>2015 - EM BUSCA DO REGISTRO DO VOTO - </a:t>
            </a:r>
            <a:r>
              <a:rPr b="1" lang="pt-BR" sz="1400">
                <a:latin typeface="Arial"/>
                <a:ea typeface="Arial"/>
                <a:cs typeface="Arial"/>
                <a:sym typeface="Arial"/>
              </a:rPr>
              <a:t>DIFICULDADE </a:t>
            </a:r>
            <a:endParaRPr b="1" sz="1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latin typeface="Arial"/>
                <a:ea typeface="Arial"/>
                <a:cs typeface="Arial"/>
                <a:sym typeface="Arial"/>
              </a:rPr>
              <a:t>Em relação às eleições gerais, o TRE-PR tinha dificuldade de disponibilização destes documentos;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400">
                <a:latin typeface="Arial"/>
                <a:ea typeface="Arial"/>
                <a:cs typeface="Arial"/>
                <a:sym typeface="Arial"/>
              </a:rPr>
              <a:t> Mas o questionamento é que em 1989 foi publicado um livro chamado Resultados Eleitorais (1945 a 1982)  pelo Instituto Paranaense de Desenvolvimento Econômico e Social - IPARDES. AS tabelas deste livro citava como fonte obviamente o TRE/PR, mas para nossa surpresa a obra demonstrava</a:t>
            </a:r>
            <a:r>
              <a:rPr lang="pt-BR" sz="1400" u="sng">
                <a:latin typeface="Arial"/>
                <a:ea typeface="Arial"/>
                <a:cs typeface="Arial"/>
                <a:sym typeface="Arial"/>
              </a:rPr>
              <a:t> detalhes,informações completas que  NÃO EXISTIAM MAIS no nosso Tribunal.</a:t>
            </a:r>
            <a:endParaRPr sz="1400">
              <a:latin typeface="Liberation Serif"/>
              <a:ea typeface="Liberation Serif"/>
              <a:cs typeface="Liberation Serif"/>
              <a:sym typeface="Liberation Serif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1400">
                <a:latin typeface="Arial"/>
                <a:ea typeface="Arial"/>
                <a:cs typeface="Arial"/>
                <a:sym typeface="Arial"/>
              </a:rPr>
              <a:t>2017 - O VALOR DA INSISTÊNCIA</a:t>
            </a:r>
            <a:endParaRPr b="1" sz="1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400">
                <a:latin typeface="Arial"/>
                <a:ea typeface="Arial"/>
                <a:cs typeface="Arial"/>
                <a:sym typeface="Arial"/>
              </a:rPr>
              <a:t>O aumento de solicitações de pesquisadores por resultados eleitorais mais específicos provocou o TRE-PR a criação de grupos de trabalhos na seção de gestão documental; 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400">
                <a:latin typeface="Arial"/>
                <a:ea typeface="Arial"/>
                <a:cs typeface="Arial"/>
                <a:sym typeface="Arial"/>
              </a:rPr>
              <a:t>O resultado foi a ampliação, digitalização e disponibilização do banco de dados e criação núcleo de estatística para o cumprimento das demandas;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a1b3243b44_0_4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28" name="Google Shape;128;g2a1b3243b44_0_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g2a1b3243b44_0_43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75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7894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3429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900">
                <a:latin typeface="Arial"/>
                <a:ea typeface="Arial"/>
                <a:cs typeface="Arial"/>
                <a:sym typeface="Arial"/>
              </a:rPr>
              <a:t>REALIDADE</a:t>
            </a:r>
            <a:endParaRPr b="1" sz="1900">
              <a:latin typeface="Arial"/>
              <a:ea typeface="Arial"/>
              <a:cs typeface="Arial"/>
              <a:sym typeface="Arial"/>
            </a:endParaRPr>
          </a:p>
          <a:p>
            <a:pPr indent="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-322103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</a:pPr>
            <a:r>
              <a:rPr lang="pt-BR" sz="1900">
                <a:latin typeface="Arial"/>
                <a:ea typeface="Arial"/>
                <a:cs typeface="Arial"/>
                <a:sym typeface="Arial"/>
              </a:rPr>
              <a:t>Mesmo com a solicitação e cessão do banco de dados, o arquivo das  eleições vinham em PDF, sem ferramentas para importação de planilhas;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-322103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</a:pPr>
            <a:r>
              <a:rPr lang="pt-BR" sz="1900">
                <a:latin typeface="Arial"/>
                <a:ea typeface="Arial"/>
                <a:cs typeface="Arial"/>
                <a:sym typeface="Arial"/>
              </a:rPr>
              <a:t>As atas de apuração e o relatório final da </a:t>
            </a:r>
            <a:r>
              <a:rPr lang="pt-BR" sz="1900">
                <a:latin typeface="Arial"/>
                <a:ea typeface="Arial"/>
                <a:cs typeface="Arial"/>
                <a:sym typeface="Arial"/>
              </a:rPr>
              <a:t>diplomação</a:t>
            </a:r>
            <a:r>
              <a:rPr lang="pt-BR" sz="1900">
                <a:latin typeface="Arial"/>
                <a:ea typeface="Arial"/>
                <a:cs typeface="Arial"/>
                <a:sym typeface="Arial"/>
              </a:rPr>
              <a:t> das eleições de 1950  era insuficiente para fazer banco de dados;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3429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3429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7894"/>
              <a:buFont typeface="Arial"/>
              <a:buNone/>
            </a:pPr>
            <a:r>
              <a:rPr b="1" lang="pt-BR" sz="1900">
                <a:latin typeface="Arial"/>
                <a:ea typeface="Arial"/>
                <a:cs typeface="Arial"/>
                <a:sym typeface="Arial"/>
              </a:rPr>
              <a:t>DIGITAÇÃO DE TABELAS, DIVERGÊNCIAS E DÚVIDAS EM 2017</a:t>
            </a:r>
            <a:endParaRPr b="1"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7894"/>
              <a:buFont typeface="Arial"/>
              <a:buNone/>
            </a:pPr>
            <a:r>
              <a:t/>
            </a:r>
            <a:endParaRPr b="1"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7894"/>
              <a:buFont typeface="Arial"/>
              <a:buNone/>
            </a:pPr>
            <a:r>
              <a:rPr lang="pt-BR" sz="1900">
                <a:latin typeface="Arial"/>
                <a:ea typeface="Arial"/>
                <a:cs typeface="Arial"/>
                <a:sym typeface="Arial"/>
              </a:rPr>
              <a:t> Os estagiários da 105ª ZE/PR - Terra Rica digitaram as planilhas para governador e presidente das eleições entre 1945 a 1998.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7894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7894"/>
              <a:buFont typeface="Arial"/>
              <a:buNone/>
            </a:pPr>
            <a:r>
              <a:rPr lang="pt-BR" sz="1900">
                <a:latin typeface="Arial"/>
                <a:ea typeface="Arial"/>
                <a:cs typeface="Arial"/>
                <a:sym typeface="Arial"/>
              </a:rPr>
              <a:t>Divergência  na soma geral de votos datilografados entre 1945 a 1960; 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7894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7894"/>
              <a:buFont typeface="Arial"/>
              <a:buNone/>
            </a:pPr>
            <a:r>
              <a:rPr lang="pt-BR" sz="1900">
                <a:latin typeface="Arial"/>
                <a:ea typeface="Arial"/>
                <a:cs typeface="Arial"/>
                <a:sym typeface="Arial"/>
              </a:rPr>
              <a:t>O desafio era popularizar os votos de Dutra, Brigadeiro Eduardo Gomes, Getúlio, JK, Adhemar de Barros, Jânio, Lott, Collor, Lula e FHC na escala municipal;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7894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7894"/>
              <a:buFont typeface="Arial"/>
              <a:buNone/>
            </a:pPr>
            <a:r>
              <a:rPr lang="pt-BR" sz="1900">
                <a:latin typeface="Arial"/>
                <a:ea typeface="Arial"/>
                <a:cs typeface="Arial"/>
                <a:sym typeface="Arial"/>
              </a:rPr>
              <a:t>A escassez de documentos inviabilizava a eleição de governador de 1947 e 1950 - vitórias de Moysés Lupion e Bento Munhoz da Rocha Neto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7894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7894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a1b3243b44_0_5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35" name="Google Shape;135;g2a1b3243b44_0_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g2a1b3243b44_0_50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3429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900">
                <a:latin typeface="Arial"/>
                <a:ea typeface="Arial"/>
                <a:cs typeface="Arial"/>
                <a:sym typeface="Arial"/>
              </a:rPr>
              <a:t>SOLUÇÃO</a:t>
            </a:r>
            <a:endParaRPr b="1" sz="1900">
              <a:latin typeface="Arial"/>
              <a:ea typeface="Arial"/>
              <a:cs typeface="Arial"/>
              <a:sym typeface="Arial"/>
            </a:endParaRPr>
          </a:p>
          <a:p>
            <a:pPr indent="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latin typeface="Arial"/>
                <a:ea typeface="Arial"/>
                <a:cs typeface="Arial"/>
                <a:sym typeface="Arial"/>
              </a:rPr>
              <a:t>Ampla pesquisa na </a:t>
            </a:r>
            <a:r>
              <a:rPr lang="pt-BR" sz="1800">
                <a:latin typeface="Arial"/>
                <a:ea typeface="Arial"/>
                <a:cs typeface="Arial"/>
                <a:sym typeface="Arial"/>
              </a:rPr>
              <a:t>Biblioteca Pública do Paraná, Hemeroteca da Biblioteca Nacional, Arquivo Público Nacional,entre outras instituições, </a:t>
            </a:r>
            <a:r>
              <a:rPr lang="pt-BR" sz="1800">
                <a:latin typeface="Arial"/>
                <a:ea typeface="Arial"/>
                <a:cs typeface="Arial"/>
                <a:sym typeface="Arial"/>
              </a:rPr>
              <a:t>para preenchimento das planilhas e utilização das imagens;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latin typeface="Arial"/>
                <a:ea typeface="Arial"/>
                <a:cs typeface="Arial"/>
                <a:sym typeface="Arial"/>
              </a:rPr>
              <a:t>Auxílio fundamental da REME e do TSE. Descobriu-se o poder </a:t>
            </a:r>
            <a:r>
              <a:rPr b="1" lang="pt-BR" sz="1800">
                <a:latin typeface="Arial"/>
                <a:ea typeface="Arial"/>
                <a:cs typeface="Arial"/>
                <a:sym typeface="Arial"/>
              </a:rPr>
              <a:t>e a cooperação da REDE e a localização e difusão de preciosidades de </a:t>
            </a:r>
            <a:r>
              <a:rPr b="1" lang="pt-BR" sz="1800">
                <a:latin typeface="Arial"/>
                <a:ea typeface="Arial"/>
                <a:cs typeface="Arial"/>
                <a:sym typeface="Arial"/>
              </a:rPr>
              <a:t>documentos e processos</a:t>
            </a:r>
            <a:r>
              <a:rPr b="1" lang="pt-BR" sz="1800">
                <a:latin typeface="Arial"/>
                <a:ea typeface="Arial"/>
                <a:cs typeface="Arial"/>
                <a:sym typeface="Arial"/>
              </a:rPr>
              <a:t> de posse da Justiça Eleitora</a:t>
            </a:r>
            <a:r>
              <a:rPr b="1" lang="pt-BR" sz="1900">
                <a:latin typeface="Arial"/>
                <a:ea typeface="Arial"/>
                <a:cs typeface="Arial"/>
                <a:sym typeface="Arial"/>
              </a:rPr>
              <a:t>l</a:t>
            </a:r>
            <a:endParaRPr b="1" sz="1900">
              <a:latin typeface="Arial"/>
              <a:ea typeface="Arial"/>
              <a:cs typeface="Arial"/>
              <a:sym typeface="Arial"/>
            </a:endParaRPr>
          </a:p>
          <a:p>
            <a:pPr indent="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3429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3429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a1b3243b44_0_2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42" name="Google Shape;142;g2a1b3243b44_0_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g2a1b3243b44_0_24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4" name="Google Shape;144;g2a1b3243b44_0_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2775137" y="627537"/>
            <a:ext cx="4328973" cy="61227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2a1b3243b44_0_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50" name="Google Shape;150;g2a1b3243b44_0_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g2a1b3243b44_0_18"/>
          <p:cNvSpPr txBox="1"/>
          <p:nvPr>
            <p:ph idx="1" type="body"/>
          </p:nvPr>
        </p:nvSpPr>
        <p:spPr>
          <a:xfrm>
            <a:off x="457200" y="1600201"/>
            <a:ext cx="8229600" cy="42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2" name="Google Shape;152;g2a1b3243b44_0_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67700" y="1762250"/>
            <a:ext cx="2909448" cy="4115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o Office">
  <a:themeElements>
    <a:clrScheme name="Escritório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2023-11-14T15:08:50Z</dcterms:created>
  <dc:creator>veronica.estacio</dc:creator>
</cp:coreProperties>
</file>